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9144000" cx="16256000"/>
  <p:notesSz cx="6858000" cy="9144000"/>
  <p:embeddedFontLst>
    <p:embeddedFont>
      <p:font typeface="Open Sans Light"/>
      <p:regular r:id="rId65"/>
      <p:bold r:id="rId66"/>
      <p:italic r:id="rId67"/>
      <p:boldItalic r:id="rId68"/>
    </p:embeddedFont>
    <p:embeddedFont>
      <p:font typeface="Open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120">
          <p15:clr>
            <a:srgbClr val="A4A3A4"/>
          </p15:clr>
        </p15:guide>
        <p15:guide id="2" orient="horz" pos="975">
          <p15:clr>
            <a:srgbClr val="A4A3A4"/>
          </p15:clr>
        </p15:guide>
      </p15:sldGuideLst>
    </p:ext>
    <p:ext uri="GoogleSlidesCustomDataVersion2">
      <go:slidesCustomData xmlns:go="http://customooxmlschemas.google.com/" r:id="rId73" roundtripDataSignature="AMtx7mgWaiDAZS+SWKu+lkwOTVIk2unW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120"/>
        <p:guide pos="97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font" Target="fonts/OpenSans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italic.fntdata"/><Relationship Id="rId70" Type="http://schemas.openxmlformats.org/officeDocument/2006/relationships/font" Target="fonts/OpenSans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OpenSansLight-bold.fntdata"/><Relationship Id="rId21" Type="http://schemas.openxmlformats.org/officeDocument/2006/relationships/slide" Target="slides/slide16.xml"/><Relationship Id="rId65" Type="http://schemas.openxmlformats.org/officeDocument/2006/relationships/font" Target="fonts/OpenSansLight-regular.fntdata"/><Relationship Id="rId24" Type="http://schemas.openxmlformats.org/officeDocument/2006/relationships/slide" Target="slides/slide19.xml"/><Relationship Id="rId68" Type="http://schemas.openxmlformats.org/officeDocument/2006/relationships/font" Target="fonts/OpenSansLight-boldItalic.fntdata"/><Relationship Id="rId23" Type="http://schemas.openxmlformats.org/officeDocument/2006/relationships/slide" Target="slides/slide18.xml"/><Relationship Id="rId67" Type="http://schemas.openxmlformats.org/officeDocument/2006/relationships/font" Target="fonts/OpenSansLight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7" name="Google Shape;20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mode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1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mode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1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1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3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13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73" name="Google Shape;573;p1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5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1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1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7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5" name="Google Shape;635;p1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8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18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9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0" name="Google Shape;660;p19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2" name="Google Shape;212;p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0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mode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5" name="Google Shape;665;p2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1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mode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2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2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mode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2" name="Google Shape;702;p2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3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mode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6" name="Google Shape;726;p23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4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mode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3" name="Google Shape;763;p2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5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mode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2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mode in detail.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2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7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0" name="Google Shape;820;p2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8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5" name="Google Shape;825;p28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9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4" name="Google Shape;844;p29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0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2" name="Google Shape;862;p3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1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9" name="Google Shape;869;p3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2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4" name="Google Shape;874;p3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3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Trainer Notes: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Explain all the options with example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Arbitrary Spark configuration property in key=value format. For example: --conf &lt;key&gt;=&lt;value&gt; --conf &lt;key2&gt;=&lt;value2&gt;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0" name="Google Shape;890;p33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p34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Trainer Notes: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Explain how to run an application locally on 8 cores.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925" name="Google Shape;925;p34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" name="Google Shape;941;p35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Trainer Notes: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Explain how to run an application on a client deploy mode.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2" name="Google Shape;942;p35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p3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Trainer Notes: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Explain how to run an application </a:t>
            </a:r>
            <a:r>
              <a:rPr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 a Spark standalone cluster in cluster deploy mode with supervise.</a:t>
            </a:r>
            <a:endParaRPr/>
          </a:p>
        </p:txBody>
      </p:sp>
      <p:sp>
        <p:nvSpPr>
          <p:cNvPr id="959" name="Google Shape;959;p36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p37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Trainer Notes: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Explain how to run an application </a:t>
            </a:r>
            <a:r>
              <a:rPr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 a YARN cluster in cluster deploy mode.</a:t>
            </a:r>
            <a:endParaRPr/>
          </a:p>
        </p:txBody>
      </p:sp>
      <p:sp>
        <p:nvSpPr>
          <p:cNvPr id="976" name="Google Shape;976;p37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8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p38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Trainer Notes: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Explain how to run </a:t>
            </a:r>
            <a:r>
              <a:rPr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Run a Python application on a Spark standalone cluster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93" name="Google Shape;993;p38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9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p39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Trainer Notes: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Explain how to run </a:t>
            </a:r>
            <a:r>
              <a:rPr i="0" lang="en-US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Run on a Mesos cluster in cluster deploy mode with supervise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10" name="Google Shape;1010;p39:notes"/>
          <p:cNvSpPr txBox="1"/>
          <p:nvPr>
            <p:ph idx="12" type="sldNum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1" name="Google Shape;231;p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0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6" name="Google Shape;1026;p4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1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1" name="Google Shape;1031;p41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2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2" name="Google Shape;1052;p42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3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Trainer Notes: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Explain all the information which Master Web UI provides</a:t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Master URL and Resr URL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b="0" i="0" lang="en-US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CPUs and memory available to the Spark cluster</a:t>
            </a:r>
            <a:endParaRPr sz="16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</a:t>
            </a:r>
            <a:r>
              <a:rPr lang="en-U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Information about the active and completed applications, such as their status, allotted resources, and duration.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lang="en-US" sz="16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Information about the active and completed drivers, such as their status and allotted resources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43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4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Explanation: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Spark Worker UI.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no. of running executors is 1.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is one application running (SparkPi)</a:t>
            </a:r>
            <a:endParaRPr/>
          </a:p>
        </p:txBody>
      </p:sp>
      <p:sp>
        <p:nvSpPr>
          <p:cNvPr id="1093" name="Google Shape;1093;p44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5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8" name="Google Shape;1108;p4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4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Explanation: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UI provides information about the Executors.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2 active executors having 15 cores and having 15 active tasks.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tasks are 4616.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completed tasks are 4601.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6" name="Google Shape;1136;p4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47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3" name="Google Shape;1153;p4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Perform each step along with the learner.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the diagram given in brief.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5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5" name="Google Shape;118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60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77" name="Google Shape;1277;p60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6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7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8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 txBox="1"/>
          <p:nvPr>
            <p:ph idx="1" type="body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600"/>
              <a:t>Trainer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Explain each component in brief.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9:notes"/>
          <p:cNvSpPr/>
          <p:nvPr>
            <p:ph idx="2" type="sldImg"/>
          </p:nvPr>
        </p:nvSpPr>
        <p:spPr>
          <a:xfrm>
            <a:off x="444500" y="1243013"/>
            <a:ext cx="5969000" cy="33575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 Name">
  <p:cSld name="Course Nam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2"/>
          <p:cNvSpPr txBox="1"/>
          <p:nvPr>
            <p:ph idx="1" type="body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_Ans_IS">
  <p:cSld name="Ques_Ans_I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1"/>
          <p:cNvSpPr txBox="1"/>
          <p:nvPr/>
        </p:nvSpPr>
        <p:spPr>
          <a:xfrm>
            <a:off x="670034" y="736970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" name="Google Shape;72;p71"/>
          <p:cNvCxnSpPr/>
          <p:nvPr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71"/>
          <p:cNvCxnSpPr/>
          <p:nvPr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71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000"/>
              <a:buNone/>
              <a:defRPr b="1" sz="2000">
                <a:solidFill>
                  <a:srgbClr val="024F93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1"/>
          <p:cNvSpPr txBox="1"/>
          <p:nvPr>
            <p:ph idx="2" type="body"/>
          </p:nvPr>
        </p:nvSpPr>
        <p:spPr>
          <a:xfrm>
            <a:off x="669925" y="7935913"/>
            <a:ext cx="13095288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71"/>
          <p:cNvSpPr/>
          <p:nvPr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71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71"/>
          <p:cNvSpPr/>
          <p:nvPr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cap="flat" cmpd="sng" w="12700">
            <a:solidFill>
              <a:srgbClr val="3D9C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71"/>
          <p:cNvSpPr txBox="1"/>
          <p:nvPr/>
        </p:nvSpPr>
        <p:spPr>
          <a:xfrm>
            <a:off x="1717154" y="5511422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/>
          </a:p>
        </p:txBody>
      </p:sp>
      <p:sp>
        <p:nvSpPr>
          <p:cNvPr id="80" name="Google Shape;80;p71"/>
          <p:cNvSpPr txBox="1"/>
          <p:nvPr/>
        </p:nvSpPr>
        <p:spPr>
          <a:xfrm>
            <a:off x="1713038" y="4568181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/>
          </a:p>
        </p:txBody>
      </p:sp>
      <p:sp>
        <p:nvSpPr>
          <p:cNvPr id="81" name="Google Shape;81;p71"/>
          <p:cNvSpPr txBox="1"/>
          <p:nvPr/>
        </p:nvSpPr>
        <p:spPr>
          <a:xfrm>
            <a:off x="1713038" y="3629064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/>
          </a:p>
        </p:txBody>
      </p:sp>
      <p:sp>
        <p:nvSpPr>
          <p:cNvPr id="82" name="Google Shape;82;p71"/>
          <p:cNvSpPr txBox="1"/>
          <p:nvPr/>
        </p:nvSpPr>
        <p:spPr>
          <a:xfrm>
            <a:off x="1708922" y="2698180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/>
          </a:p>
        </p:txBody>
      </p:sp>
      <p:sp>
        <p:nvSpPr>
          <p:cNvPr id="83" name="Google Shape;83;p71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71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71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71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71"/>
          <p:cNvSpPr txBox="1"/>
          <p:nvPr>
            <p:ph idx="7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b="1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71"/>
          <p:cNvSpPr txBox="1"/>
          <p:nvPr>
            <p:ph idx="8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 Already Know">
  <p:cSld name="You Already Know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72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2"/>
          <p:cNvSpPr txBox="1"/>
          <p:nvPr>
            <p:ph idx="1" type="body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72"/>
          <p:cNvSpPr txBox="1"/>
          <p:nvPr>
            <p:ph idx="2" type="body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120">
          <p15:clr>
            <a:srgbClr val="00000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You_already_know">
  <p:cSld name="Bullet_You_already_know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3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3"/>
          <p:cNvSpPr txBox="1"/>
          <p:nvPr>
            <p:ph idx="1" type="body"/>
          </p:nvPr>
        </p:nvSpPr>
        <p:spPr>
          <a:xfrm>
            <a:off x="1250783" y="1512887"/>
            <a:ext cx="13732042" cy="6618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">
  <p:cSld name="Recap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4"/>
          <p:cNvSpPr/>
          <p:nvPr/>
        </p:nvSpPr>
        <p:spPr>
          <a:xfrm>
            <a:off x="352712" y="438867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4"/>
          <p:cNvSpPr txBox="1"/>
          <p:nvPr>
            <p:ph idx="1" type="body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74"/>
          <p:cNvSpPr txBox="1"/>
          <p:nvPr>
            <p:ph idx="2" type="body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day in the life">
  <p:cSld name="A day in the lif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5"/>
          <p:cNvSpPr txBox="1"/>
          <p:nvPr>
            <p:ph idx="1" type="body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75"/>
          <p:cNvSpPr txBox="1"/>
          <p:nvPr>
            <p:ph idx="2" type="body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75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_for_Aday_Recap">
  <p:cSld name="Bullets_for_Aday_Recap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6"/>
          <p:cNvSpPr txBox="1"/>
          <p:nvPr>
            <p:ph idx="1" type="body"/>
          </p:nvPr>
        </p:nvSpPr>
        <p:spPr>
          <a:xfrm>
            <a:off x="844889" y="1512833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76"/>
          <p:cNvSpPr txBox="1"/>
          <p:nvPr>
            <p:ph idx="2" type="body"/>
          </p:nvPr>
        </p:nvSpPr>
        <p:spPr>
          <a:xfrm>
            <a:off x="844550" y="2603500"/>
            <a:ext cx="10807700" cy="55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Content_Slide">
  <p:cSld name="Bullet_Content_Slid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77"/>
          <p:cNvSpPr txBox="1"/>
          <p:nvPr>
            <p:ph idx="1" type="body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colorfulness, pattern, rectangle, screenshot&#10;&#10;Description automatically generated" id="115" name="Google Shape;11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6008" y="897196"/>
            <a:ext cx="1219478" cy="729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7"/>
          <p:cNvSpPr txBox="1"/>
          <p:nvPr>
            <p:ph idx="2" type="body"/>
          </p:nvPr>
        </p:nvSpPr>
        <p:spPr>
          <a:xfrm>
            <a:off x="1285825" y="2612636"/>
            <a:ext cx="13697000" cy="5517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77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_Ans_Are">
  <p:cSld name="Ques_Ans_Ar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8"/>
          <p:cNvSpPr txBox="1"/>
          <p:nvPr/>
        </p:nvSpPr>
        <p:spPr>
          <a:xfrm>
            <a:off x="670034" y="7369706"/>
            <a:ext cx="29134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are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" name="Google Shape;121;p78"/>
          <p:cNvCxnSpPr/>
          <p:nvPr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78"/>
          <p:cNvCxnSpPr/>
          <p:nvPr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78"/>
          <p:cNvSpPr txBox="1"/>
          <p:nvPr>
            <p:ph idx="1" type="body"/>
          </p:nvPr>
        </p:nvSpPr>
        <p:spPr>
          <a:xfrm>
            <a:off x="3484605" y="7277661"/>
            <a:ext cx="8601033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000"/>
              <a:buNone/>
              <a:defRPr b="1" sz="2000">
                <a:solidFill>
                  <a:srgbClr val="024F93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78"/>
          <p:cNvSpPr txBox="1"/>
          <p:nvPr>
            <p:ph idx="2" type="body"/>
          </p:nvPr>
        </p:nvSpPr>
        <p:spPr>
          <a:xfrm>
            <a:off x="669925" y="7935913"/>
            <a:ext cx="13095288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78"/>
          <p:cNvSpPr/>
          <p:nvPr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78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78"/>
          <p:cNvSpPr/>
          <p:nvPr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cap="flat" cmpd="sng" w="12700">
            <a:solidFill>
              <a:srgbClr val="3D9C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78"/>
          <p:cNvSpPr txBox="1"/>
          <p:nvPr/>
        </p:nvSpPr>
        <p:spPr>
          <a:xfrm>
            <a:off x="1708922" y="2698180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/>
          </a:p>
        </p:txBody>
      </p:sp>
      <p:sp>
        <p:nvSpPr>
          <p:cNvPr id="129" name="Google Shape;129;p78"/>
          <p:cNvSpPr txBox="1"/>
          <p:nvPr>
            <p:ph idx="3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78"/>
          <p:cNvSpPr txBox="1"/>
          <p:nvPr/>
        </p:nvSpPr>
        <p:spPr>
          <a:xfrm>
            <a:off x="1713038" y="3629064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/>
          </a:p>
        </p:txBody>
      </p:sp>
      <p:sp>
        <p:nvSpPr>
          <p:cNvPr id="131" name="Google Shape;131;p78"/>
          <p:cNvSpPr txBox="1"/>
          <p:nvPr>
            <p:ph idx="4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78"/>
          <p:cNvSpPr txBox="1"/>
          <p:nvPr/>
        </p:nvSpPr>
        <p:spPr>
          <a:xfrm>
            <a:off x="1713038" y="4568181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/>
          </a:p>
        </p:txBody>
      </p:sp>
      <p:sp>
        <p:nvSpPr>
          <p:cNvPr id="133" name="Google Shape;133;p78"/>
          <p:cNvSpPr txBox="1"/>
          <p:nvPr>
            <p:ph idx="5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78"/>
          <p:cNvSpPr txBox="1"/>
          <p:nvPr/>
        </p:nvSpPr>
        <p:spPr>
          <a:xfrm>
            <a:off x="1717154" y="5511422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/>
          </a:p>
        </p:txBody>
      </p:sp>
      <p:sp>
        <p:nvSpPr>
          <p:cNvPr id="135" name="Google Shape;135;p78"/>
          <p:cNvSpPr txBox="1"/>
          <p:nvPr>
            <p:ph idx="6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78"/>
          <p:cNvSpPr txBox="1"/>
          <p:nvPr>
            <p:ph idx="7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b="1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78"/>
          <p:cNvSpPr txBox="1"/>
          <p:nvPr>
            <p:ph idx="8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assisted Practice">
  <p:cSld name="Unassisted Practic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9"/>
          <p:cNvSpPr txBox="1"/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9"/>
          <p:cNvSpPr txBox="1"/>
          <p:nvPr>
            <p:ph idx="1" type="body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79"/>
          <p:cNvSpPr txBox="1"/>
          <p:nvPr>
            <p:ph idx="2" type="body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for_Practise">
  <p:cSld name="Bullet_for_Practis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0"/>
          <p:cNvSpPr txBox="1"/>
          <p:nvPr>
            <p:ph idx="1" type="body"/>
          </p:nvPr>
        </p:nvSpPr>
        <p:spPr>
          <a:xfrm>
            <a:off x="1291857" y="1788696"/>
            <a:ext cx="13696999" cy="821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80"/>
          <p:cNvSpPr txBox="1"/>
          <p:nvPr>
            <p:ph idx="2" type="body"/>
          </p:nvPr>
        </p:nvSpPr>
        <p:spPr>
          <a:xfrm>
            <a:off x="1285825" y="2872126"/>
            <a:ext cx="13697000" cy="5406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Name">
  <p:cSld name="Lesson Nam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3"/>
          <p:cNvSpPr txBox="1"/>
          <p:nvPr>
            <p:ph idx="1" type="body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-End Project">
  <p:cSld name="Section-End Projec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1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81"/>
          <p:cNvSpPr txBox="1"/>
          <p:nvPr>
            <p:ph idx="1" type="body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-end Project">
  <p:cSld name="Lesson-end Pro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2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82"/>
          <p:cNvSpPr txBox="1"/>
          <p:nvPr>
            <p:ph idx="1" type="body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-End Project">
  <p:cSld name="Phase-End Pro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3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83"/>
          <p:cNvSpPr txBox="1"/>
          <p:nvPr>
            <p:ph idx="1" type="body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for_projects">
  <p:cSld name="Bullet_for_projec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4"/>
          <p:cNvSpPr txBox="1"/>
          <p:nvPr>
            <p:ph idx="1" type="body"/>
          </p:nvPr>
        </p:nvSpPr>
        <p:spPr>
          <a:xfrm>
            <a:off x="4834890" y="1377162"/>
            <a:ext cx="10314607" cy="68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Case Stu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5"/>
          <p:cNvSpPr txBox="1"/>
          <p:nvPr>
            <p:ph idx="1" type="body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child art, table, illustration, design&#10;&#10;Description automatically generated" id="164" name="Google Shape;16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176" y="2171113"/>
            <a:ext cx="4823955" cy="4555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Discuss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264" y="2051538"/>
            <a:ext cx="4661781" cy="479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6"/>
          <p:cNvSpPr txBox="1"/>
          <p:nvPr>
            <p:ph idx="1" type="body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-Content">
  <p:cSld name="Discussion-Conte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7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2" name="Google Shape;17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7"/>
          <p:cNvSpPr txBox="1"/>
          <p:nvPr>
            <p:ph idx="1" type="body"/>
          </p:nvPr>
        </p:nvSpPr>
        <p:spPr>
          <a:xfrm>
            <a:off x="5394960" y="1761785"/>
            <a:ext cx="10346786" cy="6260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le-Play Activities">
  <p:cSld name="Role-Play Activitie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8"/>
          <p:cNvSpPr txBox="1"/>
          <p:nvPr>
            <p:ph idx="1" type="body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group of people reading books&#10;&#10;Description automatically generated with low confidence" id="177" name="Google Shape;17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129" y="2323120"/>
            <a:ext cx="5664389" cy="449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-end Project">
  <p:cSld name="Course-end Pro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16255996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9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89"/>
          <p:cNvSpPr txBox="1"/>
          <p:nvPr>
            <p:ph idx="1" type="body"/>
          </p:nvPr>
        </p:nvSpPr>
        <p:spPr>
          <a:xfrm>
            <a:off x="4845052" y="1364776"/>
            <a:ext cx="10303962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fore the Next Class">
  <p:cSld name="Before the Next Clas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0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b="1" i="0" sz="2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90"/>
          <p:cNvSpPr txBox="1"/>
          <p:nvPr>
            <p:ph idx="1" type="body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Objectives">
  <p:cSld name="Learning Objective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4"/>
          <p:cNvSpPr/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64"/>
          <p:cNvSpPr/>
          <p:nvPr/>
        </p:nvSpPr>
        <p:spPr>
          <a:xfrm>
            <a:off x="718944" y="193364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22;p64"/>
          <p:cNvSpPr/>
          <p:nvPr/>
        </p:nvSpPr>
        <p:spPr>
          <a:xfrm>
            <a:off x="2967652" y="837660"/>
            <a:ext cx="439150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64"/>
          <p:cNvSpPr txBox="1"/>
          <p:nvPr>
            <p:ph idx="1" type="body"/>
          </p:nvPr>
        </p:nvSpPr>
        <p:spPr>
          <a:xfrm>
            <a:off x="1332875" y="2758746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4"/>
          <p:cNvSpPr txBox="1"/>
          <p:nvPr>
            <p:ph idx="2" type="body"/>
          </p:nvPr>
        </p:nvSpPr>
        <p:spPr>
          <a:xfrm>
            <a:off x="1332356" y="3558751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64"/>
          <p:cNvSpPr txBox="1"/>
          <p:nvPr>
            <p:ph idx="3" type="body"/>
          </p:nvPr>
        </p:nvSpPr>
        <p:spPr>
          <a:xfrm>
            <a:off x="1331837" y="4383470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4"/>
          <p:cNvSpPr txBox="1"/>
          <p:nvPr>
            <p:ph idx="4" type="body"/>
          </p:nvPr>
        </p:nvSpPr>
        <p:spPr>
          <a:xfrm>
            <a:off x="1332873" y="5195833"/>
            <a:ext cx="9034445" cy="1010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Next?">
  <p:cSld name="What Next?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1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Open Sans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b="1" i="0" sz="2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91"/>
          <p:cNvSpPr txBox="1"/>
          <p:nvPr>
            <p:ph idx="1" type="body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_for_whatnext_nextclass">
  <p:cSld name="Bullets_for_whatnext_nextclas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2"/>
          <p:cNvSpPr txBox="1"/>
          <p:nvPr>
            <p:ph idx="1" type="body"/>
          </p:nvPr>
        </p:nvSpPr>
        <p:spPr>
          <a:xfrm>
            <a:off x="670649" y="1377162"/>
            <a:ext cx="8439490" cy="68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>
                <a:solidFill>
                  <a:srgbClr val="3F3F3F"/>
                </a:solidFill>
              </a:defRPr>
            </a:lvl2pPr>
            <a:lvl3pPr indent="-3683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Courier New"/>
              <a:buChar char="o"/>
              <a:defRPr>
                <a:solidFill>
                  <a:srgbClr val="3F3F3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1_Content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93"/>
          <p:cNvPicPr preferRelativeResize="0"/>
          <p:nvPr/>
        </p:nvPicPr>
        <p:blipFill rotWithShape="1">
          <a:blip r:embed="rId2">
            <a:alphaModFix/>
          </a:blip>
          <a:srcRect b="13" l="0" r="0" t="12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3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93"/>
          <p:cNvSpPr txBox="1"/>
          <p:nvPr>
            <p:ph idx="1" type="body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Name">
  <p:cSld name="1_Topic Nam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atter chart&#10;&#10;Description automatically generated" id="197" name="Google Shape;197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4"/>
          <p:cNvSpPr txBox="1"/>
          <p:nvPr>
            <p:ph idx="1" type="body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">
  <p:cSld name="Knowledge Check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5"/>
          <p:cNvSpPr/>
          <p:nvPr/>
        </p:nvSpPr>
        <p:spPr>
          <a:xfrm>
            <a:off x="3370300" y="435660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0" i="0" sz="14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you">
  <p:cSld name="Thankyou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atter chart&#10;&#10;Description automatically generated" id="203" name="Google Shape;203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6"/>
          <p:cNvSpPr txBox="1"/>
          <p:nvPr>
            <p:ph idx="1" type="body"/>
          </p:nvPr>
        </p:nvSpPr>
        <p:spPr>
          <a:xfrm>
            <a:off x="4068169" y="4126230"/>
            <a:ext cx="81198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 Name">
  <p:cSld name="Topic Nam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5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b="1" i="0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6"/>
          <p:cNvSpPr txBox="1"/>
          <p:nvPr>
            <p:ph idx="1" type="body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6"/>
          <p:cNvSpPr txBox="1"/>
          <p:nvPr>
            <p:ph idx="2" type="body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colorfulness, pattern, rectangle, screenshot&#10;&#10;Description automatically generated" id="34" name="Google Shape;3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6008" y="913238"/>
            <a:ext cx="1219478" cy="729146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6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1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isted Practice">
  <p:cSld name="Assisted Practic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7"/>
          <p:cNvSpPr txBox="1"/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7"/>
          <p:cNvSpPr txBox="1"/>
          <p:nvPr>
            <p:ph idx="1" type="body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7"/>
          <p:cNvSpPr txBox="1"/>
          <p:nvPr>
            <p:ph idx="2" type="body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Open Sans"/>
              <a:buNone/>
              <a:defRPr sz="22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Takeaways">
  <p:cSld name="Key Takeaway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8"/>
          <p:cNvSpPr/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8"/>
          <p:cNvSpPr/>
          <p:nvPr/>
        </p:nvSpPr>
        <p:spPr>
          <a:xfrm>
            <a:off x="3559993" y="837660"/>
            <a:ext cx="3377485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68"/>
          <p:cNvSpPr txBox="1"/>
          <p:nvPr>
            <p:ph idx="1" type="body"/>
          </p:nvPr>
        </p:nvSpPr>
        <p:spPr>
          <a:xfrm>
            <a:off x="1332875" y="1967907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8"/>
          <p:cNvSpPr txBox="1"/>
          <p:nvPr>
            <p:ph idx="2" type="body"/>
          </p:nvPr>
        </p:nvSpPr>
        <p:spPr>
          <a:xfrm>
            <a:off x="1332356" y="2755555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8"/>
          <p:cNvSpPr txBox="1"/>
          <p:nvPr>
            <p:ph idx="3" type="body"/>
          </p:nvPr>
        </p:nvSpPr>
        <p:spPr>
          <a:xfrm>
            <a:off x="1331837" y="3567917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8"/>
          <p:cNvSpPr txBox="1"/>
          <p:nvPr>
            <p:ph idx="4" type="body"/>
          </p:nvPr>
        </p:nvSpPr>
        <p:spPr>
          <a:xfrm>
            <a:off x="1332873" y="4392637"/>
            <a:ext cx="9034445" cy="1010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>
                <a:solidFill>
                  <a:srgbClr val="3F3F3F"/>
                </a:solidFill>
              </a:defRPr>
            </a:lvl1pPr>
            <a:lvl2pPr indent="-3683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 ">
  <p:cSld name="Knowledge Check 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255998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arrow&#10;&#10;Description automatically generated" id="52" name="Google Shape;5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9"/>
          <p:cNvSpPr/>
          <p:nvPr/>
        </p:nvSpPr>
        <p:spPr>
          <a:xfrm>
            <a:off x="8955907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">
  <p:cSld name="Ques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0"/>
          <p:cNvSpPr/>
          <p:nvPr/>
        </p:nvSpPr>
        <p:spPr>
          <a:xfrm>
            <a:off x="1281113" y="584654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70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b="1" i="0" sz="2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70"/>
          <p:cNvSpPr/>
          <p:nvPr/>
        </p:nvSpPr>
        <p:spPr>
          <a:xfrm>
            <a:off x="1275907" y="580480"/>
            <a:ext cx="14093455" cy="1446622"/>
          </a:xfrm>
          <a:prstGeom prst="rect">
            <a:avLst/>
          </a:prstGeom>
          <a:noFill/>
          <a:ln cap="flat" cmpd="sng" w="12700">
            <a:solidFill>
              <a:srgbClr val="3D9C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70"/>
          <p:cNvSpPr txBox="1"/>
          <p:nvPr/>
        </p:nvSpPr>
        <p:spPr>
          <a:xfrm>
            <a:off x="1708922" y="2698180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/>
          </a:p>
        </p:txBody>
      </p:sp>
      <p:sp>
        <p:nvSpPr>
          <p:cNvPr id="60" name="Google Shape;60;p70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70"/>
          <p:cNvSpPr txBox="1"/>
          <p:nvPr/>
        </p:nvSpPr>
        <p:spPr>
          <a:xfrm>
            <a:off x="1713038" y="3629064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/>
          </a:p>
        </p:txBody>
      </p:sp>
      <p:sp>
        <p:nvSpPr>
          <p:cNvPr id="62" name="Google Shape;62;p70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70"/>
          <p:cNvSpPr txBox="1"/>
          <p:nvPr/>
        </p:nvSpPr>
        <p:spPr>
          <a:xfrm>
            <a:off x="1713038" y="4568181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/>
          </a:p>
        </p:txBody>
      </p:sp>
      <p:sp>
        <p:nvSpPr>
          <p:cNvPr id="64" name="Google Shape;64;p70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0"/>
          <p:cNvSpPr txBox="1"/>
          <p:nvPr/>
        </p:nvSpPr>
        <p:spPr>
          <a:xfrm>
            <a:off x="1717154" y="5511422"/>
            <a:ext cx="465463" cy="421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/>
          </a:p>
        </p:txBody>
      </p:sp>
      <p:sp>
        <p:nvSpPr>
          <p:cNvPr id="66" name="Google Shape;66;p70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2pPr>
            <a:lvl3pPr indent="-2286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70"/>
          <p:cNvSpPr txBox="1"/>
          <p:nvPr>
            <p:ph idx="5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b="1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70"/>
          <p:cNvSpPr txBox="1"/>
          <p:nvPr>
            <p:ph idx="6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/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  <a:def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1"/>
          <p:cNvSpPr txBox="1"/>
          <p:nvPr>
            <p:ph idx="1" type="body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68300" lvl="1" marL="9144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68300" lvl="2" marL="13716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21">
          <p15:clr>
            <a:srgbClr val="5ACBF0"/>
          </p15:clr>
        </p15:guide>
        <p15:guide id="2" pos="5120">
          <p15:clr>
            <a:srgbClr val="000000"/>
          </p15:clr>
        </p15:guide>
        <p15:guide id="3" orient="horz" pos="2880">
          <p15:clr>
            <a:srgbClr val="000000"/>
          </p15:clr>
        </p15:guide>
        <p15:guide id="4" orient="horz" pos="5184">
          <p15:clr>
            <a:srgbClr val="5ACBF0"/>
          </p15:clr>
        </p15:guide>
        <p15:guide id="5" pos="1016">
          <p15:clr>
            <a:srgbClr val="5ACBF0"/>
          </p15:clr>
        </p15:guide>
        <p15:guide id="6" pos="512">
          <p15:clr>
            <a:srgbClr val="F26B43"/>
          </p15:clr>
        </p15:guide>
        <p15:guide id="7" pos="9224">
          <p15:clr>
            <a:srgbClr val="5ACBF0"/>
          </p15:clr>
        </p15:guide>
        <p15:guide id="8" pos="9728">
          <p15:clr>
            <a:srgbClr val="F26B43"/>
          </p15:clr>
        </p15:guide>
        <p15:guide id="9" orient="horz" pos="249">
          <p15:clr>
            <a:srgbClr val="F26B43"/>
          </p15:clr>
        </p15:guide>
        <p15:guide id="10" orient="horz" pos="5472">
          <p15:clr>
            <a:srgbClr val="F26B43"/>
          </p15:clr>
        </p15:guide>
        <p15:guide id="11" pos="8576">
          <p15:clr>
            <a:srgbClr val="5ACBF0"/>
          </p15:clr>
        </p15:guide>
        <p15:guide id="12" pos="8192">
          <p15:clr>
            <a:srgbClr val="5ACBF0"/>
          </p15:clr>
        </p15:guide>
        <p15:guide id="13" pos="1664">
          <p15:clr>
            <a:srgbClr val="5ACBF0"/>
          </p15:clr>
        </p15:guide>
        <p15:guide id="14" pos="204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31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Relationship Id="rId6" Type="http://schemas.openxmlformats.org/officeDocument/2006/relationships/image" Target="../media/image4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"/>
          <p:cNvSpPr txBox="1"/>
          <p:nvPr>
            <p:ph idx="1" type="body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Big Data Hadoop and Spark Developer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Application of In-Memory Processing</a:t>
            </a:r>
            <a:endParaRPr b="1"/>
          </a:p>
        </p:txBody>
      </p:sp>
      <p:grpSp>
        <p:nvGrpSpPr>
          <p:cNvPr id="327" name="Google Shape;327;p10"/>
          <p:cNvGrpSpPr/>
          <p:nvPr/>
        </p:nvGrpSpPr>
        <p:grpSpPr>
          <a:xfrm>
            <a:off x="1848569" y="3754460"/>
            <a:ext cx="12558862" cy="3114448"/>
            <a:chOff x="1963610" y="2516210"/>
            <a:chExt cx="12558862" cy="3114448"/>
          </a:xfrm>
        </p:grpSpPr>
        <p:sp>
          <p:nvSpPr>
            <p:cNvPr id="328" name="Google Shape;328;p10"/>
            <p:cNvSpPr/>
            <p:nvPr/>
          </p:nvSpPr>
          <p:spPr>
            <a:xfrm>
              <a:off x="4514850" y="2851280"/>
              <a:ext cx="10007622" cy="1077271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19050">
              <a:solidFill>
                <a:srgbClr val="9CC2E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entire information is loaded into memory, eliminating the need for indexes, aggregates, optimized databases, star schemas, and cubes. 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4514850" y="4529643"/>
              <a:ext cx="10007622" cy="1077271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19050">
              <a:solidFill>
                <a:srgbClr val="9CC2E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Compression algorithms are used by most in-memory tools, thereby reducing the in-memory size. 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30" name="Google Shape;330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63610" y="2516210"/>
              <a:ext cx="1233497" cy="16056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1" name="Google Shape;331;p10"/>
            <p:cNvGrpSpPr/>
            <p:nvPr/>
          </p:nvGrpSpPr>
          <p:grpSpPr>
            <a:xfrm>
              <a:off x="2207292" y="4553387"/>
              <a:ext cx="1233498" cy="1077271"/>
              <a:chOff x="16616000" y="616641"/>
              <a:chExt cx="2317954" cy="1694186"/>
            </a:xfrm>
          </p:grpSpPr>
          <p:pic>
            <p:nvPicPr>
              <p:cNvPr id="332" name="Google Shape;332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6616000" y="616641"/>
                <a:ext cx="2317954" cy="169418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3" name="Google Shape;333;p10"/>
              <p:cNvGrpSpPr/>
              <p:nvPr/>
            </p:nvGrpSpPr>
            <p:grpSpPr>
              <a:xfrm>
                <a:off x="17159725" y="824476"/>
                <a:ext cx="1235529" cy="981311"/>
                <a:chOff x="2012950" y="-1993560"/>
                <a:chExt cx="6567488" cy="5216186"/>
              </a:xfrm>
            </p:grpSpPr>
            <p:cxnSp>
              <p:nvCxnSpPr>
                <p:cNvPr id="334" name="Google Shape;334;p10"/>
                <p:cNvCxnSpPr/>
                <p:nvPr/>
              </p:nvCxnSpPr>
              <p:spPr>
                <a:xfrm>
                  <a:off x="4259168" y="-970643"/>
                  <a:ext cx="0" cy="32657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7F7F7F"/>
                  </a:solidFill>
                  <a:prstDash val="solid"/>
                  <a:miter lim="800000"/>
                  <a:headEnd len="sm" w="sm" type="none"/>
                  <a:tailEnd len="sm" w="sm" type="triangle"/>
                </a:ln>
              </p:spPr>
            </p:cxnSp>
            <p:cxnSp>
              <p:nvCxnSpPr>
                <p:cNvPr id="335" name="Google Shape;335;p10"/>
                <p:cNvCxnSpPr/>
                <p:nvPr/>
              </p:nvCxnSpPr>
              <p:spPr>
                <a:xfrm>
                  <a:off x="2760568" y="1207458"/>
                  <a:ext cx="0" cy="43466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7F7F7F"/>
                  </a:solidFill>
                  <a:prstDash val="solid"/>
                  <a:miter lim="800000"/>
                  <a:headEnd len="sm" w="sm" type="none"/>
                  <a:tailEnd len="sm" w="sm" type="triangle"/>
                </a:ln>
              </p:spPr>
            </p:cxnSp>
            <p:cxnSp>
              <p:nvCxnSpPr>
                <p:cNvPr id="336" name="Google Shape;336;p10"/>
                <p:cNvCxnSpPr/>
                <p:nvPr/>
              </p:nvCxnSpPr>
              <p:spPr>
                <a:xfrm>
                  <a:off x="7840568" y="2065949"/>
                  <a:ext cx="0" cy="43466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7F7F7F"/>
                  </a:solidFill>
                  <a:prstDash val="solid"/>
                  <a:miter lim="800000"/>
                  <a:headEnd len="sm" w="sm" type="none"/>
                  <a:tailEnd len="sm" w="sm" type="triangle"/>
                </a:ln>
              </p:spPr>
            </p:cxnSp>
            <p:sp>
              <p:nvSpPr>
                <p:cNvPr id="337" name="Google Shape;337;p10"/>
                <p:cNvSpPr/>
                <p:nvPr/>
              </p:nvSpPr>
              <p:spPr>
                <a:xfrm>
                  <a:off x="3538538" y="-638175"/>
                  <a:ext cx="1436688" cy="985838"/>
                </a:xfrm>
                <a:custGeom>
                  <a:rect b="b" l="l" r="r" t="t"/>
                  <a:pathLst>
                    <a:path extrusionOk="0" h="621" w="905">
                      <a:moveTo>
                        <a:pt x="453" y="621"/>
                      </a:moveTo>
                      <a:lnTo>
                        <a:pt x="0" y="310"/>
                      </a:lnTo>
                      <a:lnTo>
                        <a:pt x="453" y="0"/>
                      </a:lnTo>
                      <a:lnTo>
                        <a:pt x="905" y="310"/>
                      </a:lnTo>
                      <a:lnTo>
                        <a:pt x="453" y="621"/>
                      </a:lnTo>
                      <a:close/>
                    </a:path>
                  </a:pathLst>
                </a:custGeom>
                <a:solidFill>
                  <a:srgbClr val="65A88E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38" name="Google Shape;338;p10"/>
                <p:cNvSpPr/>
                <p:nvPr/>
              </p:nvSpPr>
              <p:spPr>
                <a:xfrm>
                  <a:off x="5676900" y="217488"/>
                  <a:ext cx="1436688" cy="985838"/>
                </a:xfrm>
                <a:custGeom>
                  <a:rect b="b" l="l" r="r" t="t"/>
                  <a:pathLst>
                    <a:path extrusionOk="0" h="621" w="905">
                      <a:moveTo>
                        <a:pt x="452" y="621"/>
                      </a:moveTo>
                      <a:lnTo>
                        <a:pt x="0" y="310"/>
                      </a:lnTo>
                      <a:lnTo>
                        <a:pt x="452" y="0"/>
                      </a:lnTo>
                      <a:lnTo>
                        <a:pt x="905" y="310"/>
                      </a:lnTo>
                      <a:lnTo>
                        <a:pt x="452" y="621"/>
                      </a:lnTo>
                      <a:close/>
                    </a:path>
                  </a:pathLst>
                </a:custGeom>
                <a:solidFill>
                  <a:srgbClr val="65A88E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39" name="Google Shape;339;p10"/>
                <p:cNvSpPr/>
                <p:nvPr/>
              </p:nvSpPr>
              <p:spPr>
                <a:xfrm>
                  <a:off x="2038350" y="1693863"/>
                  <a:ext cx="1436688" cy="985838"/>
                </a:xfrm>
                <a:custGeom>
                  <a:rect b="b" l="l" r="r" t="t"/>
                  <a:pathLst>
                    <a:path extrusionOk="0" h="621" w="905">
                      <a:moveTo>
                        <a:pt x="452" y="621"/>
                      </a:moveTo>
                      <a:lnTo>
                        <a:pt x="0" y="310"/>
                      </a:lnTo>
                      <a:lnTo>
                        <a:pt x="452" y="0"/>
                      </a:lnTo>
                      <a:lnTo>
                        <a:pt x="905" y="310"/>
                      </a:lnTo>
                      <a:lnTo>
                        <a:pt x="452" y="621"/>
                      </a:lnTo>
                      <a:close/>
                    </a:path>
                  </a:pathLst>
                </a:custGeom>
                <a:solidFill>
                  <a:srgbClr val="65A88E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40" name="Google Shape;340;p10"/>
                <p:cNvSpPr/>
                <p:nvPr/>
              </p:nvSpPr>
              <p:spPr>
                <a:xfrm>
                  <a:off x="2012950" y="484188"/>
                  <a:ext cx="1463675" cy="711200"/>
                </a:xfrm>
                <a:prstGeom prst="rect">
                  <a:avLst/>
                </a:prstGeom>
                <a:solidFill>
                  <a:srgbClr val="EFA93A"/>
                </a:solidFill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41" name="Google Shape;341;p10"/>
                <p:cNvSpPr/>
                <p:nvPr/>
              </p:nvSpPr>
              <p:spPr>
                <a:xfrm>
                  <a:off x="4186238" y="1341438"/>
                  <a:ext cx="1465263" cy="709613"/>
                </a:xfrm>
                <a:prstGeom prst="rect">
                  <a:avLst/>
                </a:prstGeom>
                <a:solidFill>
                  <a:srgbClr val="EFA93A"/>
                </a:solidFill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42" name="Google Shape;342;p10"/>
                <p:cNvSpPr/>
                <p:nvPr/>
              </p:nvSpPr>
              <p:spPr>
                <a:xfrm>
                  <a:off x="7116763" y="1341438"/>
                  <a:ext cx="1463675" cy="709613"/>
                </a:xfrm>
                <a:prstGeom prst="rect">
                  <a:avLst/>
                </a:prstGeom>
                <a:solidFill>
                  <a:srgbClr val="EFA93A"/>
                </a:solidFill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43" name="Google Shape;343;p10"/>
                <p:cNvSpPr/>
                <p:nvPr/>
              </p:nvSpPr>
              <p:spPr>
                <a:xfrm>
                  <a:off x="7116763" y="2513013"/>
                  <a:ext cx="1463675" cy="709613"/>
                </a:xfrm>
                <a:prstGeom prst="rect">
                  <a:avLst/>
                </a:prstGeom>
                <a:solidFill>
                  <a:srgbClr val="EFA93A"/>
                </a:solidFill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44" name="Google Shape;344;p10"/>
                <p:cNvSpPr/>
                <p:nvPr/>
              </p:nvSpPr>
              <p:spPr>
                <a:xfrm>
                  <a:off x="3795714" y="-1993560"/>
                  <a:ext cx="901699" cy="901699"/>
                </a:xfrm>
                <a:prstGeom prst="ellipse">
                  <a:avLst/>
                </a:prstGeom>
                <a:solidFill>
                  <a:srgbClr val="5FD0D4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345" name="Google Shape;345;p10"/>
          <p:cNvSpPr/>
          <p:nvPr/>
        </p:nvSpPr>
        <p:spPr>
          <a:xfrm>
            <a:off x="4064000" y="816324"/>
            <a:ext cx="8122126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10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column-centric databases, similar pieces of information can be stored together. The working of in-memory processing can be explained as below: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Application of In-Memory Processing</a:t>
            </a:r>
            <a:endParaRPr b="1"/>
          </a:p>
        </p:txBody>
      </p:sp>
      <p:grpSp>
        <p:nvGrpSpPr>
          <p:cNvPr id="352" name="Google Shape;352;p11"/>
          <p:cNvGrpSpPr/>
          <p:nvPr/>
        </p:nvGrpSpPr>
        <p:grpSpPr>
          <a:xfrm>
            <a:off x="1899989" y="2413130"/>
            <a:ext cx="12456023" cy="4635370"/>
            <a:chOff x="2066449" y="2851280"/>
            <a:chExt cx="12456023" cy="4635370"/>
          </a:xfrm>
        </p:grpSpPr>
        <p:sp>
          <p:nvSpPr>
            <p:cNvPr id="353" name="Google Shape;353;p11"/>
            <p:cNvSpPr/>
            <p:nvPr/>
          </p:nvSpPr>
          <p:spPr>
            <a:xfrm>
              <a:off x="4514850" y="2851280"/>
              <a:ext cx="10007622" cy="1077271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19050">
              <a:solidFill>
                <a:srgbClr val="9CC2E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analysis of data can be flexible in size and can be accessed within seconds by concurrent users with excellent analytics potential. 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4514850" y="4529643"/>
              <a:ext cx="10007622" cy="1077271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19050">
              <a:solidFill>
                <a:srgbClr val="9CC2E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It is possible to access visually rich dashboards and existing data sources.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55" name="Google Shape;355;p11"/>
            <p:cNvGrpSpPr/>
            <p:nvPr/>
          </p:nvGrpSpPr>
          <p:grpSpPr>
            <a:xfrm>
              <a:off x="2066449" y="2918342"/>
              <a:ext cx="1520955" cy="1140188"/>
              <a:chOff x="11238535" y="3061055"/>
              <a:chExt cx="3709993" cy="3001971"/>
            </a:xfrm>
          </p:grpSpPr>
          <p:sp>
            <p:nvSpPr>
              <p:cNvPr id="356" name="Google Shape;356;p11"/>
              <p:cNvSpPr/>
              <p:nvPr/>
            </p:nvSpPr>
            <p:spPr>
              <a:xfrm>
                <a:off x="11238535" y="3446819"/>
                <a:ext cx="1789115" cy="2530482"/>
              </a:xfrm>
              <a:custGeom>
                <a:rect b="b" l="l" r="r" t="t"/>
                <a:pathLst>
                  <a:path extrusionOk="0" h="1594" w="1127">
                    <a:moveTo>
                      <a:pt x="1" y="0"/>
                    </a:moveTo>
                    <a:lnTo>
                      <a:pt x="1127" y="0"/>
                    </a:lnTo>
                    <a:lnTo>
                      <a:pt x="1126" y="1594"/>
                    </a:lnTo>
                    <a:lnTo>
                      <a:pt x="0" y="15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" name="Google Shape;357;p11"/>
              <p:cNvSpPr/>
              <p:nvPr/>
            </p:nvSpPr>
            <p:spPr>
              <a:xfrm>
                <a:off x="11238535" y="3446819"/>
                <a:ext cx="1789115" cy="2530482"/>
              </a:xfrm>
              <a:custGeom>
                <a:rect b="b" l="l" r="r" t="t"/>
                <a:pathLst>
                  <a:path extrusionOk="0" h="1594" w="1127">
                    <a:moveTo>
                      <a:pt x="1" y="0"/>
                    </a:moveTo>
                    <a:lnTo>
                      <a:pt x="1127" y="0"/>
                    </a:lnTo>
                    <a:lnTo>
                      <a:pt x="1126" y="1594"/>
                    </a:lnTo>
                    <a:lnTo>
                      <a:pt x="0" y="1594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" name="Google Shape;358;p11"/>
              <p:cNvSpPr/>
              <p:nvPr/>
            </p:nvSpPr>
            <p:spPr>
              <a:xfrm>
                <a:off x="12289462" y="4778735"/>
                <a:ext cx="315913" cy="296863"/>
              </a:xfrm>
              <a:custGeom>
                <a:rect b="b" l="l" r="r" t="t"/>
                <a:pathLst>
                  <a:path extrusionOk="0" h="163" w="173">
                    <a:moveTo>
                      <a:pt x="26" y="0"/>
                    </a:moveTo>
                    <a:cubicBezTo>
                      <a:pt x="20" y="16"/>
                      <a:pt x="12" y="31"/>
                      <a:pt x="0" y="43"/>
                    </a:cubicBezTo>
                    <a:cubicBezTo>
                      <a:pt x="86" y="163"/>
                      <a:pt x="86" y="163"/>
                      <a:pt x="86" y="163"/>
                    </a:cubicBezTo>
                    <a:cubicBezTo>
                      <a:pt x="130" y="126"/>
                      <a:pt x="161" y="74"/>
                      <a:pt x="173" y="16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A6DA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" name="Google Shape;359;p11"/>
              <p:cNvSpPr/>
              <p:nvPr/>
            </p:nvSpPr>
            <p:spPr>
              <a:xfrm>
                <a:off x="12176749" y="4232633"/>
                <a:ext cx="438151" cy="487364"/>
              </a:xfrm>
              <a:custGeom>
                <a:rect b="b" l="l" r="r" t="t"/>
                <a:pathLst>
                  <a:path extrusionOk="0" h="267" w="240">
                    <a:moveTo>
                      <a:pt x="0" y="147"/>
                    </a:moveTo>
                    <a:cubicBezTo>
                      <a:pt x="50" y="157"/>
                      <a:pt x="88" y="200"/>
                      <a:pt x="93" y="251"/>
                    </a:cubicBezTo>
                    <a:cubicBezTo>
                      <a:pt x="240" y="267"/>
                      <a:pt x="240" y="267"/>
                      <a:pt x="240" y="267"/>
                    </a:cubicBezTo>
                    <a:cubicBezTo>
                      <a:pt x="240" y="266"/>
                      <a:pt x="240" y="264"/>
                      <a:pt x="240" y="262"/>
                    </a:cubicBezTo>
                    <a:cubicBezTo>
                      <a:pt x="240" y="125"/>
                      <a:pt x="134" y="12"/>
                      <a:pt x="0" y="0"/>
                    </a:cubicBezTo>
                    <a:cubicBezTo>
                      <a:pt x="0" y="147"/>
                      <a:pt x="0" y="147"/>
                      <a:pt x="0" y="147"/>
                    </a:cubicBezTo>
                  </a:path>
                </a:pathLst>
              </a:custGeom>
              <a:solidFill>
                <a:srgbClr val="F99B1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" name="Google Shape;360;p11"/>
              <p:cNvSpPr/>
              <p:nvPr/>
            </p:nvSpPr>
            <p:spPr>
              <a:xfrm>
                <a:off x="11743361" y="4232633"/>
                <a:ext cx="346076" cy="333376"/>
              </a:xfrm>
              <a:custGeom>
                <a:rect b="b" l="l" r="r" t="t"/>
                <a:pathLst>
                  <a:path extrusionOk="0" h="183" w="190">
                    <a:moveTo>
                      <a:pt x="127" y="183"/>
                    </a:moveTo>
                    <a:cubicBezTo>
                      <a:pt x="143" y="165"/>
                      <a:pt x="165" y="152"/>
                      <a:pt x="190" y="147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12" y="7"/>
                      <a:pt x="44" y="48"/>
                      <a:pt x="0" y="109"/>
                    </a:cubicBezTo>
                    <a:lnTo>
                      <a:pt x="127" y="183"/>
                    </a:lnTo>
                    <a:close/>
                  </a:path>
                </a:pathLst>
              </a:custGeom>
              <a:solidFill>
                <a:srgbClr val="15B0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" name="Google Shape;361;p11"/>
              <p:cNvSpPr/>
              <p:nvPr/>
            </p:nvSpPr>
            <p:spPr>
              <a:xfrm>
                <a:off x="11652873" y="4507272"/>
                <a:ext cx="722314" cy="684214"/>
              </a:xfrm>
              <a:custGeom>
                <a:rect b="b" l="l" r="r" t="t"/>
                <a:pathLst>
                  <a:path extrusionOk="0" h="376" w="397">
                    <a:moveTo>
                      <a:pt x="312" y="220"/>
                    </a:moveTo>
                    <a:cubicBezTo>
                      <a:pt x="297" y="227"/>
                      <a:pt x="281" y="230"/>
                      <a:pt x="264" y="230"/>
                    </a:cubicBezTo>
                    <a:cubicBezTo>
                      <a:pt x="199" y="230"/>
                      <a:pt x="146" y="178"/>
                      <a:pt x="146" y="112"/>
                    </a:cubicBezTo>
                    <a:cubicBezTo>
                      <a:pt x="146" y="99"/>
                      <a:pt x="149" y="87"/>
                      <a:pt x="153" y="7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0" y="34"/>
                      <a:pt x="0" y="72"/>
                      <a:pt x="0" y="112"/>
                    </a:cubicBezTo>
                    <a:cubicBezTo>
                      <a:pt x="0" y="258"/>
                      <a:pt x="118" y="376"/>
                      <a:pt x="264" y="376"/>
                    </a:cubicBezTo>
                    <a:cubicBezTo>
                      <a:pt x="313" y="376"/>
                      <a:pt x="358" y="363"/>
                      <a:pt x="397" y="340"/>
                    </a:cubicBezTo>
                    <a:lnTo>
                      <a:pt x="312" y="220"/>
                    </a:lnTo>
                    <a:close/>
                  </a:path>
                </a:pathLst>
              </a:custGeom>
              <a:solidFill>
                <a:srgbClr val="4C8EB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" name="Google Shape;362;p11"/>
              <p:cNvSpPr/>
              <p:nvPr/>
            </p:nvSpPr>
            <p:spPr>
              <a:xfrm>
                <a:off x="11424273" y="3616682"/>
                <a:ext cx="223838" cy="66675"/>
              </a:xfrm>
              <a:prstGeom prst="rect">
                <a:avLst/>
              </a:prstGeom>
              <a:solidFill>
                <a:srgbClr val="F99B1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" name="Google Shape;363;p11"/>
              <p:cNvSpPr/>
              <p:nvPr/>
            </p:nvSpPr>
            <p:spPr>
              <a:xfrm>
                <a:off x="11424273" y="3765907"/>
                <a:ext cx="223838" cy="66675"/>
              </a:xfrm>
              <a:prstGeom prst="rect">
                <a:avLst/>
              </a:prstGeom>
              <a:solidFill>
                <a:srgbClr val="15B0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" name="Google Shape;364;p11"/>
              <p:cNvSpPr/>
              <p:nvPr/>
            </p:nvSpPr>
            <p:spPr>
              <a:xfrm>
                <a:off x="11424273" y="3913545"/>
                <a:ext cx="223838" cy="66675"/>
              </a:xfrm>
              <a:prstGeom prst="rect">
                <a:avLst/>
              </a:prstGeom>
              <a:solidFill>
                <a:srgbClr val="A6DA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" name="Google Shape;365;p11"/>
              <p:cNvSpPr/>
              <p:nvPr/>
            </p:nvSpPr>
            <p:spPr>
              <a:xfrm>
                <a:off x="11424273" y="4064358"/>
                <a:ext cx="223838" cy="63500"/>
              </a:xfrm>
              <a:prstGeom prst="rect">
                <a:avLst/>
              </a:prstGeom>
              <a:solidFill>
                <a:srgbClr val="4C8EB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" name="Google Shape;366;p11"/>
              <p:cNvSpPr/>
              <p:nvPr/>
            </p:nvSpPr>
            <p:spPr>
              <a:xfrm>
                <a:off x="11800511" y="3621444"/>
                <a:ext cx="1041402" cy="71438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" name="Google Shape;367;p11"/>
              <p:cNvSpPr/>
              <p:nvPr/>
            </p:nvSpPr>
            <p:spPr>
              <a:xfrm>
                <a:off x="11800511" y="3621444"/>
                <a:ext cx="1041402" cy="71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" name="Google Shape;368;p11"/>
              <p:cNvSpPr/>
              <p:nvPr/>
            </p:nvSpPr>
            <p:spPr>
              <a:xfrm>
                <a:off x="11800511" y="3838932"/>
                <a:ext cx="1041402" cy="74613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" name="Google Shape;369;p11"/>
              <p:cNvSpPr/>
              <p:nvPr/>
            </p:nvSpPr>
            <p:spPr>
              <a:xfrm>
                <a:off x="11800511" y="3838932"/>
                <a:ext cx="1041402" cy="74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" name="Google Shape;370;p11"/>
              <p:cNvSpPr/>
              <p:nvPr/>
            </p:nvSpPr>
            <p:spPr>
              <a:xfrm>
                <a:off x="11800511" y="4059595"/>
                <a:ext cx="1041402" cy="73025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" name="Google Shape;371;p11"/>
              <p:cNvSpPr/>
              <p:nvPr/>
            </p:nvSpPr>
            <p:spPr>
              <a:xfrm>
                <a:off x="11800511" y="4059595"/>
                <a:ext cx="1041402" cy="73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" name="Google Shape;372;p11"/>
              <p:cNvSpPr/>
              <p:nvPr/>
            </p:nvSpPr>
            <p:spPr>
              <a:xfrm>
                <a:off x="11800511" y="3948470"/>
                <a:ext cx="1041402" cy="74613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" name="Google Shape;373;p11"/>
              <p:cNvSpPr/>
              <p:nvPr/>
            </p:nvSpPr>
            <p:spPr>
              <a:xfrm>
                <a:off x="11800511" y="3948470"/>
                <a:ext cx="1041402" cy="74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" name="Google Shape;374;p11"/>
              <p:cNvSpPr/>
              <p:nvPr/>
            </p:nvSpPr>
            <p:spPr>
              <a:xfrm>
                <a:off x="11800511" y="3729394"/>
                <a:ext cx="1041402" cy="73025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11800511" y="3729394"/>
                <a:ext cx="1041402" cy="73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" name="Google Shape;376;p11"/>
              <p:cNvSpPr/>
              <p:nvPr/>
            </p:nvSpPr>
            <p:spPr>
              <a:xfrm>
                <a:off x="11424273" y="5259749"/>
                <a:ext cx="47625" cy="50323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11424273" y="5762988"/>
                <a:ext cx="1417640" cy="46038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11595723" y="5537562"/>
                <a:ext cx="127000" cy="225426"/>
              </a:xfrm>
              <a:prstGeom prst="rect">
                <a:avLst/>
              </a:prstGeom>
              <a:solidFill>
                <a:srgbClr val="15B0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11595723" y="5426437"/>
                <a:ext cx="127000" cy="111125"/>
              </a:xfrm>
              <a:prstGeom prst="rect">
                <a:avLst/>
              </a:prstGeom>
              <a:solidFill>
                <a:srgbClr val="A6DA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" name="Google Shape;380;p11"/>
              <p:cNvSpPr/>
              <p:nvPr/>
            </p:nvSpPr>
            <p:spPr>
              <a:xfrm>
                <a:off x="11832261" y="5442312"/>
                <a:ext cx="128588" cy="320676"/>
              </a:xfrm>
              <a:prstGeom prst="rect">
                <a:avLst/>
              </a:prstGeom>
              <a:solidFill>
                <a:srgbClr val="15B0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" name="Google Shape;381;p11"/>
              <p:cNvSpPr/>
              <p:nvPr/>
            </p:nvSpPr>
            <p:spPr>
              <a:xfrm>
                <a:off x="11832261" y="5377224"/>
                <a:ext cx="128588" cy="65088"/>
              </a:xfrm>
              <a:prstGeom prst="rect">
                <a:avLst/>
              </a:prstGeom>
              <a:solidFill>
                <a:srgbClr val="A6DA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12068799" y="5599475"/>
                <a:ext cx="128588" cy="163513"/>
              </a:xfrm>
              <a:prstGeom prst="rect">
                <a:avLst/>
              </a:prstGeom>
              <a:solidFill>
                <a:srgbClr val="15B0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12068799" y="5483587"/>
                <a:ext cx="128588" cy="115888"/>
              </a:xfrm>
              <a:prstGeom prst="rect">
                <a:avLst/>
              </a:prstGeom>
              <a:solidFill>
                <a:srgbClr val="A6DA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12306924" y="5669325"/>
                <a:ext cx="125413" cy="93663"/>
              </a:xfrm>
              <a:prstGeom prst="rect">
                <a:avLst/>
              </a:prstGeom>
              <a:solidFill>
                <a:srgbClr val="15B0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12306924" y="5575662"/>
                <a:ext cx="125413" cy="93663"/>
              </a:xfrm>
              <a:prstGeom prst="rect">
                <a:avLst/>
              </a:prstGeom>
              <a:solidFill>
                <a:srgbClr val="A6DA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12511712" y="3446819"/>
                <a:ext cx="87313" cy="282576"/>
              </a:xfrm>
              <a:custGeom>
                <a:rect b="b" l="l" r="r" t="t"/>
                <a:pathLst>
                  <a:path extrusionOk="0" h="178" w="55">
                    <a:moveTo>
                      <a:pt x="55" y="155"/>
                    </a:moveTo>
                    <a:lnTo>
                      <a:pt x="0" y="155"/>
                    </a:lnTo>
                    <a:lnTo>
                      <a:pt x="0" y="178"/>
                    </a:lnTo>
                    <a:lnTo>
                      <a:pt x="55" y="178"/>
                    </a:lnTo>
                    <a:lnTo>
                      <a:pt x="55" y="155"/>
                    </a:lnTo>
                    <a:close/>
                    <a:moveTo>
                      <a:pt x="0" y="0"/>
                    </a:moveTo>
                    <a:lnTo>
                      <a:pt x="0" y="110"/>
                    </a:lnTo>
                    <a:lnTo>
                      <a:pt x="55" y="11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12511712" y="3446819"/>
                <a:ext cx="87313" cy="282576"/>
              </a:xfrm>
              <a:custGeom>
                <a:rect b="b" l="l" r="r" t="t"/>
                <a:pathLst>
                  <a:path extrusionOk="0" h="178" w="55">
                    <a:moveTo>
                      <a:pt x="55" y="155"/>
                    </a:moveTo>
                    <a:lnTo>
                      <a:pt x="0" y="155"/>
                    </a:lnTo>
                    <a:lnTo>
                      <a:pt x="0" y="178"/>
                    </a:lnTo>
                    <a:lnTo>
                      <a:pt x="55" y="178"/>
                    </a:lnTo>
                    <a:lnTo>
                      <a:pt x="55" y="155"/>
                    </a:lnTo>
                    <a:moveTo>
                      <a:pt x="0" y="0"/>
                    </a:moveTo>
                    <a:lnTo>
                      <a:pt x="0" y="110"/>
                    </a:lnTo>
                    <a:lnTo>
                      <a:pt x="55" y="110"/>
                    </a:lnTo>
                    <a:lnTo>
                      <a:pt x="5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12511712" y="3621444"/>
                <a:ext cx="87313" cy="71438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12511712" y="3621444"/>
                <a:ext cx="87313" cy="71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12511712" y="3802420"/>
                <a:ext cx="514351" cy="1851030"/>
              </a:xfrm>
              <a:custGeom>
                <a:rect b="b" l="l" r="r" t="t"/>
                <a:pathLst>
                  <a:path extrusionOk="0" h="1015" w="282">
                    <a:moveTo>
                      <a:pt x="47" y="566"/>
                    </a:moveTo>
                    <a:cubicBezTo>
                      <a:pt x="38" y="601"/>
                      <a:pt x="22" y="633"/>
                      <a:pt x="0" y="661"/>
                    </a:cubicBezTo>
                    <a:cubicBezTo>
                      <a:pt x="0" y="1015"/>
                      <a:pt x="0" y="1015"/>
                      <a:pt x="0" y="1015"/>
                    </a:cubicBezTo>
                    <a:cubicBezTo>
                      <a:pt x="282" y="1015"/>
                      <a:pt x="282" y="1015"/>
                      <a:pt x="282" y="1015"/>
                    </a:cubicBezTo>
                    <a:cubicBezTo>
                      <a:pt x="282" y="968"/>
                      <a:pt x="282" y="968"/>
                      <a:pt x="282" y="968"/>
                    </a:cubicBezTo>
                    <a:cubicBezTo>
                      <a:pt x="47" y="968"/>
                      <a:pt x="47" y="968"/>
                      <a:pt x="47" y="968"/>
                    </a:cubicBezTo>
                    <a:cubicBezTo>
                      <a:pt x="47" y="566"/>
                      <a:pt x="47" y="566"/>
                      <a:pt x="47" y="566"/>
                    </a:cubicBezTo>
                    <a:moveTo>
                      <a:pt x="0" y="497"/>
                    </a:moveTo>
                    <a:cubicBezTo>
                      <a:pt x="0" y="546"/>
                      <a:pt x="0" y="546"/>
                      <a:pt x="0" y="546"/>
                    </a:cubicBezTo>
                    <a:cubicBezTo>
                      <a:pt x="47" y="551"/>
                      <a:pt x="47" y="551"/>
                      <a:pt x="47" y="551"/>
                    </a:cubicBezTo>
                    <a:cubicBezTo>
                      <a:pt x="47" y="503"/>
                      <a:pt x="47" y="503"/>
                      <a:pt x="47" y="503"/>
                    </a:cubicBezTo>
                    <a:cubicBezTo>
                      <a:pt x="0" y="497"/>
                      <a:pt x="0" y="497"/>
                      <a:pt x="0" y="497"/>
                    </a:cubicBezTo>
                    <a:moveTo>
                      <a:pt x="47" y="181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22" y="364"/>
                      <a:pt x="38" y="397"/>
                      <a:pt x="47" y="432"/>
                    </a:cubicBezTo>
                    <a:cubicBezTo>
                      <a:pt x="47" y="181"/>
                      <a:pt x="47" y="181"/>
                      <a:pt x="47" y="181"/>
                    </a:cubicBezTo>
                    <a:moveTo>
                      <a:pt x="47" y="121"/>
                    </a:move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47" y="141"/>
                      <a:pt x="47" y="141"/>
                      <a:pt x="47" y="141"/>
                    </a:cubicBezTo>
                    <a:cubicBezTo>
                      <a:pt x="47" y="121"/>
                      <a:pt x="47" y="121"/>
                      <a:pt x="47" y="121"/>
                    </a:cubicBezTo>
                    <a:moveTo>
                      <a:pt x="47" y="61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61"/>
                      <a:pt x="47" y="61"/>
                      <a:pt x="47" y="61"/>
                    </a:cubicBezTo>
                    <a:moveTo>
                      <a:pt x="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0"/>
                      <a:pt x="47" y="0"/>
                      <a:pt x="47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12511712" y="4797785"/>
                <a:ext cx="85725" cy="209551"/>
              </a:xfrm>
              <a:custGeom>
                <a:rect b="b" l="l" r="r" t="t"/>
                <a:pathLst>
                  <a:path extrusionOk="0" h="115" w="47">
                    <a:moveTo>
                      <a:pt x="0" y="0"/>
                    </a:moveTo>
                    <a:cubicBezTo>
                      <a:pt x="0" y="115"/>
                      <a:pt x="0" y="115"/>
                      <a:pt x="0" y="115"/>
                    </a:cubicBezTo>
                    <a:cubicBezTo>
                      <a:pt x="22" y="87"/>
                      <a:pt x="38" y="55"/>
                      <a:pt x="47" y="2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5C4D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12511712" y="4415196"/>
                <a:ext cx="85725" cy="304801"/>
              </a:xfrm>
              <a:custGeom>
                <a:rect b="b" l="l" r="r" t="t"/>
                <a:pathLst>
                  <a:path extrusionOk="0" h="167" w="47">
                    <a:moveTo>
                      <a:pt x="0" y="0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47" y="167"/>
                      <a:pt x="47" y="167"/>
                      <a:pt x="47" y="167"/>
                    </a:cubicBezTo>
                    <a:cubicBezTo>
                      <a:pt x="47" y="96"/>
                      <a:pt x="47" y="96"/>
                      <a:pt x="47" y="96"/>
                    </a:cubicBezTo>
                    <a:cubicBezTo>
                      <a:pt x="38" y="61"/>
                      <a:pt x="22" y="28"/>
                      <a:pt x="0" y="0"/>
                    </a:cubicBezTo>
                  </a:path>
                </a:pathLst>
              </a:custGeom>
              <a:solidFill>
                <a:srgbClr val="E08B1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12511712" y="3838932"/>
                <a:ext cx="85725" cy="746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12511712" y="3838932"/>
                <a:ext cx="85725" cy="74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12511712" y="4059595"/>
                <a:ext cx="85725" cy="7302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12511712" y="4059595"/>
                <a:ext cx="85725" cy="73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12511712" y="3948470"/>
                <a:ext cx="85725" cy="746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12511712" y="3948470"/>
                <a:ext cx="85725" cy="74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12511712" y="3729394"/>
                <a:ext cx="87313" cy="73025"/>
              </a:xfrm>
              <a:custGeom>
                <a:rect b="b" l="l" r="r" t="t"/>
                <a:pathLst>
                  <a:path extrusionOk="0" h="46" w="55">
                    <a:moveTo>
                      <a:pt x="55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54" y="46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12511712" y="3729394"/>
                <a:ext cx="87313" cy="73025"/>
              </a:xfrm>
              <a:custGeom>
                <a:rect b="b" l="l" r="r" t="t"/>
                <a:pathLst>
                  <a:path extrusionOk="0" h="46" w="55">
                    <a:moveTo>
                      <a:pt x="55" y="0"/>
                    </a:moveTo>
                    <a:lnTo>
                      <a:pt x="0" y="0"/>
                    </a:lnTo>
                    <a:lnTo>
                      <a:pt x="0" y="46"/>
                    </a:lnTo>
                    <a:lnTo>
                      <a:pt x="54" y="46"/>
                    </a:lnTo>
                    <a:lnTo>
                      <a:pt x="5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" name="Google Shape;401;p11"/>
              <p:cNvSpPr/>
              <p:nvPr/>
            </p:nvSpPr>
            <p:spPr>
              <a:xfrm>
                <a:off x="12597437" y="3061055"/>
                <a:ext cx="1773240" cy="2508257"/>
              </a:xfrm>
              <a:custGeom>
                <a:rect b="b" l="l" r="r" t="t"/>
                <a:pathLst>
                  <a:path extrusionOk="0" h="1580" w="1117">
                    <a:moveTo>
                      <a:pt x="1" y="0"/>
                    </a:moveTo>
                    <a:lnTo>
                      <a:pt x="1117" y="1"/>
                    </a:lnTo>
                    <a:lnTo>
                      <a:pt x="1116" y="1580"/>
                    </a:lnTo>
                    <a:lnTo>
                      <a:pt x="0" y="15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" name="Google Shape;402;p11"/>
              <p:cNvSpPr/>
              <p:nvPr/>
            </p:nvSpPr>
            <p:spPr>
              <a:xfrm>
                <a:off x="12597437" y="3061055"/>
                <a:ext cx="1773240" cy="2508257"/>
              </a:xfrm>
              <a:custGeom>
                <a:rect b="b" l="l" r="r" t="t"/>
                <a:pathLst>
                  <a:path extrusionOk="0" h="1580" w="1117">
                    <a:moveTo>
                      <a:pt x="1" y="0"/>
                    </a:moveTo>
                    <a:lnTo>
                      <a:pt x="1117" y="1"/>
                    </a:lnTo>
                    <a:lnTo>
                      <a:pt x="1116" y="1580"/>
                    </a:lnTo>
                    <a:lnTo>
                      <a:pt x="0" y="157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" name="Google Shape;403;p11"/>
              <p:cNvSpPr/>
              <p:nvPr/>
            </p:nvSpPr>
            <p:spPr>
              <a:xfrm>
                <a:off x="12821275" y="4356459"/>
                <a:ext cx="153988" cy="139700"/>
              </a:xfrm>
              <a:prstGeom prst="rect">
                <a:avLst/>
              </a:prstGeom>
              <a:solidFill>
                <a:srgbClr val="4C8EB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12999075" y="4296133"/>
                <a:ext cx="152400" cy="200026"/>
              </a:xfrm>
              <a:prstGeom prst="rect">
                <a:avLst/>
              </a:prstGeom>
              <a:solidFill>
                <a:srgbClr val="609D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13175288" y="4158021"/>
                <a:ext cx="152400" cy="339726"/>
              </a:xfrm>
              <a:custGeom>
                <a:rect b="b" l="l" r="r" t="t"/>
                <a:pathLst>
                  <a:path extrusionOk="0" h="214" w="96">
                    <a:moveTo>
                      <a:pt x="0" y="0"/>
                    </a:moveTo>
                    <a:lnTo>
                      <a:pt x="96" y="0"/>
                    </a:lnTo>
                    <a:lnTo>
                      <a:pt x="96" y="214"/>
                    </a:lnTo>
                    <a:lnTo>
                      <a:pt x="0" y="2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ACC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13351502" y="4204058"/>
                <a:ext cx="153988" cy="293688"/>
              </a:xfrm>
              <a:prstGeom prst="rect">
                <a:avLst/>
              </a:prstGeom>
              <a:solidFill>
                <a:srgbClr val="87BBD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13529302" y="4350109"/>
                <a:ext cx="152400" cy="147638"/>
              </a:xfrm>
              <a:prstGeom prst="rect">
                <a:avLst/>
              </a:prstGeom>
              <a:solidFill>
                <a:srgbClr val="9ACAE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13700752" y="4294546"/>
                <a:ext cx="152400" cy="203201"/>
              </a:xfrm>
              <a:custGeom>
                <a:rect b="b" l="l" r="r" t="t"/>
                <a:pathLst>
                  <a:path extrusionOk="0" h="128" w="96">
                    <a:moveTo>
                      <a:pt x="1" y="0"/>
                    </a:moveTo>
                    <a:lnTo>
                      <a:pt x="96" y="0"/>
                    </a:lnTo>
                    <a:lnTo>
                      <a:pt x="96" y="128"/>
                    </a:lnTo>
                    <a:lnTo>
                      <a:pt x="0" y="1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3ACC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13878552" y="4204058"/>
                <a:ext cx="153988" cy="293688"/>
              </a:xfrm>
              <a:prstGeom prst="rect">
                <a:avLst/>
              </a:prstGeom>
              <a:solidFill>
                <a:srgbClr val="87BBD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14054766" y="4011970"/>
                <a:ext cx="153988" cy="485776"/>
              </a:xfrm>
              <a:prstGeom prst="rect">
                <a:avLst/>
              </a:prstGeom>
              <a:solidFill>
                <a:srgbClr val="9ACAE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12759362" y="4704122"/>
                <a:ext cx="665164" cy="42863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12759362" y="4780322"/>
                <a:ext cx="665164" cy="42863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12759362" y="4856523"/>
                <a:ext cx="665164" cy="46038"/>
              </a:xfrm>
              <a:custGeom>
                <a:rect b="b" l="l" r="r" t="t"/>
                <a:pathLst>
                  <a:path extrusionOk="0" h="29" w="419">
                    <a:moveTo>
                      <a:pt x="0" y="0"/>
                    </a:moveTo>
                    <a:lnTo>
                      <a:pt x="419" y="0"/>
                    </a:lnTo>
                    <a:lnTo>
                      <a:pt x="419" y="29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12759362" y="4934310"/>
                <a:ext cx="665164" cy="4445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12759362" y="5012098"/>
                <a:ext cx="665164" cy="42863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12759362" y="5088298"/>
                <a:ext cx="665164" cy="44450"/>
              </a:xfrm>
              <a:custGeom>
                <a:rect b="b" l="l" r="r" t="t"/>
                <a:pathLst>
                  <a:path extrusionOk="0" h="28" w="419">
                    <a:moveTo>
                      <a:pt x="0" y="0"/>
                    </a:moveTo>
                    <a:lnTo>
                      <a:pt x="419" y="0"/>
                    </a:lnTo>
                    <a:lnTo>
                      <a:pt x="419" y="28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12759362" y="5166086"/>
                <a:ext cx="665164" cy="4445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12759362" y="5242286"/>
                <a:ext cx="331788" cy="4445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13543589" y="4704122"/>
                <a:ext cx="663576" cy="42863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13543589" y="4704122"/>
                <a:ext cx="663576" cy="42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13543589" y="4780322"/>
                <a:ext cx="663576" cy="44450"/>
              </a:xfrm>
              <a:custGeom>
                <a:rect b="b" l="l" r="r" t="t"/>
                <a:pathLst>
                  <a:path extrusionOk="0" h="28" w="418">
                    <a:moveTo>
                      <a:pt x="0" y="0"/>
                    </a:moveTo>
                    <a:lnTo>
                      <a:pt x="418" y="0"/>
                    </a:lnTo>
                    <a:lnTo>
                      <a:pt x="418" y="28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13543589" y="4780322"/>
                <a:ext cx="663576" cy="44450"/>
              </a:xfrm>
              <a:custGeom>
                <a:rect b="b" l="l" r="r" t="t"/>
                <a:pathLst>
                  <a:path extrusionOk="0" h="28" w="418">
                    <a:moveTo>
                      <a:pt x="0" y="0"/>
                    </a:moveTo>
                    <a:lnTo>
                      <a:pt x="418" y="0"/>
                    </a:lnTo>
                    <a:lnTo>
                      <a:pt x="418" y="28"/>
                    </a:lnTo>
                    <a:lnTo>
                      <a:pt x="0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13543589" y="4856523"/>
                <a:ext cx="663576" cy="46038"/>
              </a:xfrm>
              <a:custGeom>
                <a:rect b="b" l="l" r="r" t="t"/>
                <a:pathLst>
                  <a:path extrusionOk="0" h="29" w="418">
                    <a:moveTo>
                      <a:pt x="0" y="0"/>
                    </a:moveTo>
                    <a:lnTo>
                      <a:pt x="418" y="1"/>
                    </a:lnTo>
                    <a:lnTo>
                      <a:pt x="418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13543589" y="4856523"/>
                <a:ext cx="663576" cy="46038"/>
              </a:xfrm>
              <a:custGeom>
                <a:rect b="b" l="l" r="r" t="t"/>
                <a:pathLst>
                  <a:path extrusionOk="0" h="29" w="418">
                    <a:moveTo>
                      <a:pt x="0" y="0"/>
                    </a:moveTo>
                    <a:lnTo>
                      <a:pt x="418" y="1"/>
                    </a:lnTo>
                    <a:lnTo>
                      <a:pt x="418" y="29"/>
                    </a:lnTo>
                    <a:lnTo>
                      <a:pt x="0" y="2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13543589" y="4934310"/>
                <a:ext cx="663576" cy="4445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13543589" y="4934310"/>
                <a:ext cx="663576" cy="44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13543589" y="5012098"/>
                <a:ext cx="663576" cy="44450"/>
              </a:xfrm>
              <a:custGeom>
                <a:rect b="b" l="l" r="r" t="t"/>
                <a:pathLst>
                  <a:path extrusionOk="0" h="28" w="418">
                    <a:moveTo>
                      <a:pt x="0" y="0"/>
                    </a:moveTo>
                    <a:lnTo>
                      <a:pt x="418" y="0"/>
                    </a:lnTo>
                    <a:lnTo>
                      <a:pt x="418" y="28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13543589" y="5012098"/>
                <a:ext cx="663576" cy="44450"/>
              </a:xfrm>
              <a:custGeom>
                <a:rect b="b" l="l" r="r" t="t"/>
                <a:pathLst>
                  <a:path extrusionOk="0" h="28" w="418">
                    <a:moveTo>
                      <a:pt x="0" y="0"/>
                    </a:moveTo>
                    <a:lnTo>
                      <a:pt x="418" y="0"/>
                    </a:lnTo>
                    <a:lnTo>
                      <a:pt x="418" y="28"/>
                    </a:lnTo>
                    <a:lnTo>
                      <a:pt x="0" y="2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13543589" y="5089886"/>
                <a:ext cx="663576" cy="42863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13543589" y="5089886"/>
                <a:ext cx="663576" cy="42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13543589" y="5166086"/>
                <a:ext cx="663576" cy="4445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13543589" y="5166086"/>
                <a:ext cx="663576" cy="44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13543589" y="5242286"/>
                <a:ext cx="466726" cy="46038"/>
              </a:xfrm>
              <a:custGeom>
                <a:rect b="b" l="l" r="r" t="t"/>
                <a:pathLst>
                  <a:path extrusionOk="0" h="29" w="294">
                    <a:moveTo>
                      <a:pt x="0" y="0"/>
                    </a:moveTo>
                    <a:lnTo>
                      <a:pt x="294" y="0"/>
                    </a:lnTo>
                    <a:lnTo>
                      <a:pt x="294" y="29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13543589" y="5242286"/>
                <a:ext cx="466726" cy="46038"/>
              </a:xfrm>
              <a:custGeom>
                <a:rect b="b" l="l" r="r" t="t"/>
                <a:pathLst>
                  <a:path extrusionOk="0" h="29" w="294">
                    <a:moveTo>
                      <a:pt x="0" y="0"/>
                    </a:moveTo>
                    <a:lnTo>
                      <a:pt x="294" y="0"/>
                    </a:lnTo>
                    <a:lnTo>
                      <a:pt x="294" y="29"/>
                    </a:lnTo>
                    <a:lnTo>
                      <a:pt x="0" y="2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12814925" y="3334106"/>
                <a:ext cx="1397002" cy="563564"/>
              </a:xfrm>
              <a:custGeom>
                <a:rect b="b" l="l" r="r" t="t"/>
                <a:pathLst>
                  <a:path extrusionOk="0" h="355" w="880">
                    <a:moveTo>
                      <a:pt x="26" y="355"/>
                    </a:moveTo>
                    <a:lnTo>
                      <a:pt x="0" y="321"/>
                    </a:lnTo>
                    <a:lnTo>
                      <a:pt x="319" y="85"/>
                    </a:lnTo>
                    <a:lnTo>
                      <a:pt x="525" y="226"/>
                    </a:lnTo>
                    <a:lnTo>
                      <a:pt x="856" y="0"/>
                    </a:lnTo>
                    <a:lnTo>
                      <a:pt x="880" y="36"/>
                    </a:lnTo>
                    <a:lnTo>
                      <a:pt x="525" y="279"/>
                    </a:lnTo>
                    <a:lnTo>
                      <a:pt x="319" y="138"/>
                    </a:lnTo>
                    <a:lnTo>
                      <a:pt x="26" y="355"/>
                    </a:lnTo>
                    <a:close/>
                  </a:path>
                </a:pathLst>
              </a:custGeom>
              <a:solidFill>
                <a:srgbClr val="FEC00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14040477" y="3335693"/>
                <a:ext cx="174625" cy="176213"/>
              </a:xfrm>
              <a:custGeom>
                <a:rect b="b" l="l" r="r" t="t"/>
                <a:pathLst>
                  <a:path extrusionOk="0" h="111" w="110">
                    <a:moveTo>
                      <a:pt x="110" y="111"/>
                    </a:moveTo>
                    <a:lnTo>
                      <a:pt x="76" y="111"/>
                    </a:lnTo>
                    <a:lnTo>
                      <a:pt x="76" y="35"/>
                    </a:lnTo>
                    <a:lnTo>
                      <a:pt x="0" y="35"/>
                    </a:lnTo>
                    <a:lnTo>
                      <a:pt x="0" y="0"/>
                    </a:lnTo>
                    <a:lnTo>
                      <a:pt x="110" y="0"/>
                    </a:lnTo>
                    <a:lnTo>
                      <a:pt x="110" y="111"/>
                    </a:lnTo>
                    <a:close/>
                  </a:path>
                </a:pathLst>
              </a:custGeom>
              <a:solidFill>
                <a:srgbClr val="FEC00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13568989" y="3648432"/>
                <a:ext cx="150813" cy="149225"/>
              </a:xfrm>
              <a:prstGeom prst="ellipse">
                <a:avLst/>
              </a:prstGeom>
              <a:solidFill>
                <a:srgbClr val="15B0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13246727" y="3437294"/>
                <a:ext cx="150813" cy="150813"/>
              </a:xfrm>
              <a:prstGeom prst="ellipse">
                <a:avLst/>
              </a:prstGeom>
              <a:solidFill>
                <a:srgbClr val="15B0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13559464" y="4599347"/>
                <a:ext cx="682626" cy="566739"/>
              </a:xfrm>
              <a:custGeom>
                <a:rect b="b" l="l" r="r" t="t"/>
                <a:pathLst>
                  <a:path extrusionOk="0" h="311" w="374">
                    <a:moveTo>
                      <a:pt x="355" y="121"/>
                    </a:moveTo>
                    <a:cubicBezTo>
                      <a:pt x="355" y="124"/>
                      <a:pt x="355" y="124"/>
                      <a:pt x="355" y="124"/>
                    </a:cubicBezTo>
                    <a:cubicBezTo>
                      <a:pt x="336" y="124"/>
                      <a:pt x="336" y="124"/>
                      <a:pt x="336" y="124"/>
                    </a:cubicBezTo>
                    <a:cubicBezTo>
                      <a:pt x="340" y="128"/>
                      <a:pt x="343" y="133"/>
                      <a:pt x="346" y="139"/>
                    </a:cubicBezTo>
                    <a:cubicBezTo>
                      <a:pt x="341" y="133"/>
                      <a:pt x="336" y="128"/>
                      <a:pt x="330" y="124"/>
                    </a:cubicBezTo>
                    <a:cubicBezTo>
                      <a:pt x="12" y="123"/>
                      <a:pt x="12" y="123"/>
                      <a:pt x="12" y="123"/>
                    </a:cubicBezTo>
                    <a:cubicBezTo>
                      <a:pt x="10" y="129"/>
                      <a:pt x="8" y="135"/>
                      <a:pt x="7" y="141"/>
                    </a:cubicBezTo>
                    <a:cubicBezTo>
                      <a:pt x="355" y="142"/>
                      <a:pt x="355" y="142"/>
                      <a:pt x="355" y="142"/>
                    </a:cubicBezTo>
                    <a:cubicBezTo>
                      <a:pt x="355" y="166"/>
                      <a:pt x="355" y="166"/>
                      <a:pt x="355" y="166"/>
                    </a:cubicBezTo>
                    <a:cubicBezTo>
                      <a:pt x="2" y="166"/>
                      <a:pt x="2" y="166"/>
                      <a:pt x="2" y="166"/>
                    </a:cubicBezTo>
                    <a:cubicBezTo>
                      <a:pt x="1" y="172"/>
                      <a:pt x="0" y="178"/>
                      <a:pt x="0" y="184"/>
                    </a:cubicBezTo>
                    <a:cubicBezTo>
                      <a:pt x="355" y="184"/>
                      <a:pt x="355" y="184"/>
                      <a:pt x="355" y="184"/>
                    </a:cubicBezTo>
                    <a:cubicBezTo>
                      <a:pt x="355" y="208"/>
                      <a:pt x="355" y="208"/>
                      <a:pt x="355" y="208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1" y="214"/>
                      <a:pt x="1" y="220"/>
                      <a:pt x="2" y="226"/>
                    </a:cubicBezTo>
                    <a:cubicBezTo>
                      <a:pt x="355" y="226"/>
                      <a:pt x="355" y="226"/>
                      <a:pt x="355" y="226"/>
                    </a:cubicBezTo>
                    <a:cubicBezTo>
                      <a:pt x="355" y="251"/>
                      <a:pt x="355" y="251"/>
                      <a:pt x="355" y="251"/>
                    </a:cubicBezTo>
                    <a:cubicBezTo>
                      <a:pt x="8" y="250"/>
                      <a:pt x="8" y="250"/>
                      <a:pt x="8" y="250"/>
                    </a:cubicBezTo>
                    <a:cubicBezTo>
                      <a:pt x="9" y="257"/>
                      <a:pt x="11" y="263"/>
                      <a:pt x="14" y="269"/>
                    </a:cubicBezTo>
                    <a:cubicBezTo>
                      <a:pt x="355" y="269"/>
                      <a:pt x="355" y="269"/>
                      <a:pt x="355" y="269"/>
                    </a:cubicBezTo>
                    <a:cubicBezTo>
                      <a:pt x="355" y="293"/>
                      <a:pt x="355" y="293"/>
                      <a:pt x="355" y="293"/>
                    </a:cubicBezTo>
                    <a:cubicBezTo>
                      <a:pt x="25" y="293"/>
                      <a:pt x="25" y="293"/>
                      <a:pt x="25" y="293"/>
                    </a:cubicBezTo>
                    <a:cubicBezTo>
                      <a:pt x="28" y="299"/>
                      <a:pt x="32" y="305"/>
                      <a:pt x="36" y="311"/>
                    </a:cubicBezTo>
                    <a:cubicBezTo>
                      <a:pt x="346" y="311"/>
                      <a:pt x="346" y="311"/>
                      <a:pt x="346" y="311"/>
                    </a:cubicBezTo>
                    <a:cubicBezTo>
                      <a:pt x="364" y="280"/>
                      <a:pt x="374" y="245"/>
                      <a:pt x="374" y="208"/>
                    </a:cubicBezTo>
                    <a:cubicBezTo>
                      <a:pt x="374" y="208"/>
                      <a:pt x="374" y="207"/>
                      <a:pt x="374" y="207"/>
                    </a:cubicBezTo>
                    <a:cubicBezTo>
                      <a:pt x="374" y="177"/>
                      <a:pt x="367" y="148"/>
                      <a:pt x="355" y="121"/>
                    </a:cubicBezTo>
                    <a:moveTo>
                      <a:pt x="294" y="81"/>
                    </a:moveTo>
                    <a:cubicBezTo>
                      <a:pt x="302" y="87"/>
                      <a:pt x="309" y="93"/>
                      <a:pt x="315" y="99"/>
                    </a:cubicBezTo>
                    <a:cubicBezTo>
                      <a:pt x="343" y="99"/>
                      <a:pt x="343" y="99"/>
                      <a:pt x="343" y="99"/>
                    </a:cubicBezTo>
                    <a:cubicBezTo>
                      <a:pt x="340" y="93"/>
                      <a:pt x="335" y="87"/>
                      <a:pt x="331" y="81"/>
                    </a:cubicBezTo>
                    <a:cubicBezTo>
                      <a:pt x="294" y="81"/>
                      <a:pt x="294" y="81"/>
                      <a:pt x="294" y="81"/>
                    </a:cubicBezTo>
                    <a:moveTo>
                      <a:pt x="135" y="81"/>
                    </a:moveTo>
                    <a:cubicBezTo>
                      <a:pt x="133" y="82"/>
                      <a:pt x="131" y="82"/>
                      <a:pt x="128" y="83"/>
                    </a:cubicBezTo>
                    <a:cubicBezTo>
                      <a:pt x="116" y="87"/>
                      <a:pt x="104" y="93"/>
                      <a:pt x="92" y="99"/>
                    </a:cubicBezTo>
                    <a:cubicBezTo>
                      <a:pt x="297" y="99"/>
                      <a:pt x="297" y="99"/>
                      <a:pt x="297" y="99"/>
                    </a:cubicBezTo>
                    <a:cubicBezTo>
                      <a:pt x="293" y="97"/>
                      <a:pt x="290" y="95"/>
                      <a:pt x="286" y="94"/>
                    </a:cubicBezTo>
                    <a:cubicBezTo>
                      <a:pt x="276" y="89"/>
                      <a:pt x="265" y="84"/>
                      <a:pt x="254" y="81"/>
                    </a:cubicBezTo>
                    <a:cubicBezTo>
                      <a:pt x="135" y="81"/>
                      <a:pt x="135" y="81"/>
                      <a:pt x="135" y="81"/>
                    </a:cubicBezTo>
                    <a:moveTo>
                      <a:pt x="33" y="81"/>
                    </a:moveTo>
                    <a:cubicBezTo>
                      <a:pt x="30" y="87"/>
                      <a:pt x="26" y="93"/>
                      <a:pt x="23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33" y="81"/>
                      <a:pt x="33" y="81"/>
                      <a:pt x="33" y="81"/>
                    </a:cubicBezTo>
                    <a:moveTo>
                      <a:pt x="28" y="54"/>
                    </a:moveTo>
                    <a:cubicBezTo>
                      <a:pt x="28" y="54"/>
                      <a:pt x="28" y="54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moveTo>
                      <a:pt x="29" y="54"/>
                    </a:moveTo>
                    <a:cubicBezTo>
                      <a:pt x="29" y="54"/>
                      <a:pt x="28" y="54"/>
                      <a:pt x="28" y="54"/>
                    </a:cubicBezTo>
                    <a:cubicBezTo>
                      <a:pt x="28" y="54"/>
                      <a:pt x="29" y="54"/>
                      <a:pt x="29" y="54"/>
                    </a:cubicBezTo>
                    <a:moveTo>
                      <a:pt x="167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115" y="0"/>
                      <a:pt x="67" y="19"/>
                      <a:pt x="29" y="54"/>
                    </a:cubicBezTo>
                    <a:cubicBezTo>
                      <a:pt x="62" y="23"/>
                      <a:pt x="105" y="5"/>
                      <a:pt x="150" y="1"/>
                    </a:cubicBezTo>
                    <a:cubicBezTo>
                      <a:pt x="140" y="2"/>
                      <a:pt x="131" y="3"/>
                      <a:pt x="122" y="5"/>
                    </a:cubicBezTo>
                    <a:cubicBezTo>
                      <a:pt x="99" y="16"/>
                      <a:pt x="78" y="30"/>
                      <a:pt x="60" y="48"/>
                    </a:cubicBezTo>
                    <a:cubicBezTo>
                      <a:pt x="58" y="51"/>
                      <a:pt x="55" y="54"/>
                      <a:pt x="52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91" y="54"/>
                      <a:pt x="97" y="52"/>
                      <a:pt x="103" y="50"/>
                    </a:cubicBezTo>
                    <a:cubicBezTo>
                      <a:pt x="125" y="42"/>
                      <a:pt x="147" y="39"/>
                      <a:pt x="169" y="39"/>
                    </a:cubicBezTo>
                    <a:cubicBezTo>
                      <a:pt x="198" y="39"/>
                      <a:pt x="226" y="45"/>
                      <a:pt x="253" y="57"/>
                    </a:cubicBezTo>
                    <a:cubicBezTo>
                      <a:pt x="309" y="57"/>
                      <a:pt x="309" y="57"/>
                      <a:pt x="309" y="57"/>
                    </a:cubicBezTo>
                    <a:cubicBezTo>
                      <a:pt x="270" y="21"/>
                      <a:pt x="220" y="1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13619789" y="4704122"/>
                <a:ext cx="542926" cy="42863"/>
              </a:xfrm>
              <a:custGeom>
                <a:rect b="b" l="l" r="r" t="t"/>
                <a:pathLst>
                  <a:path extrusionOk="0" h="24" w="298">
                    <a:moveTo>
                      <a:pt x="162" y="15"/>
                    </a:moveTo>
                    <a:cubicBezTo>
                      <a:pt x="141" y="15"/>
                      <a:pt x="121" y="18"/>
                      <a:pt x="102" y="24"/>
                    </a:cubicBezTo>
                    <a:cubicBezTo>
                      <a:pt x="221" y="24"/>
                      <a:pt x="221" y="24"/>
                      <a:pt x="221" y="24"/>
                    </a:cubicBezTo>
                    <a:cubicBezTo>
                      <a:pt x="202" y="18"/>
                      <a:pt x="182" y="15"/>
                      <a:pt x="162" y="15"/>
                    </a:cubicBezTo>
                    <a:moveTo>
                      <a:pt x="220" y="0"/>
                    </a:moveTo>
                    <a:cubicBezTo>
                      <a:pt x="223" y="1"/>
                      <a:pt x="225" y="2"/>
                      <a:pt x="228" y="3"/>
                    </a:cubicBezTo>
                    <a:cubicBezTo>
                      <a:pt x="240" y="9"/>
                      <a:pt x="251" y="16"/>
                      <a:pt x="261" y="24"/>
                    </a:cubicBezTo>
                    <a:cubicBezTo>
                      <a:pt x="298" y="24"/>
                      <a:pt x="298" y="24"/>
                      <a:pt x="298" y="24"/>
                    </a:cubicBezTo>
                    <a:cubicBezTo>
                      <a:pt x="292" y="17"/>
                      <a:pt x="287" y="11"/>
                      <a:pt x="280" y="4"/>
                    </a:cubicBezTo>
                    <a:cubicBezTo>
                      <a:pt x="279" y="3"/>
                      <a:pt x="277" y="1"/>
                      <a:pt x="276" y="0"/>
                    </a:cubicBezTo>
                    <a:cubicBezTo>
                      <a:pt x="220" y="0"/>
                      <a:pt x="220" y="0"/>
                      <a:pt x="220" y="0"/>
                    </a:cubicBezTo>
                    <a:moveTo>
                      <a:pt x="19" y="0"/>
                    </a:moveTo>
                    <a:cubicBezTo>
                      <a:pt x="12" y="7"/>
                      <a:pt x="6" y="16"/>
                      <a:pt x="0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30" y="11"/>
                      <a:pt x="41" y="5"/>
                      <a:pt x="52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13581689" y="4780322"/>
                <a:ext cx="625476" cy="44450"/>
              </a:xfrm>
              <a:custGeom>
                <a:rect b="b" l="l" r="r" t="t"/>
                <a:pathLst>
                  <a:path extrusionOk="0" h="25" w="343">
                    <a:moveTo>
                      <a:pt x="303" y="0"/>
                    </a:moveTo>
                    <a:cubicBezTo>
                      <a:pt x="311" y="8"/>
                      <a:pt x="318" y="16"/>
                      <a:pt x="324" y="25"/>
                    </a:cubicBezTo>
                    <a:cubicBezTo>
                      <a:pt x="343" y="25"/>
                      <a:pt x="343" y="25"/>
                      <a:pt x="343" y="25"/>
                    </a:cubicBezTo>
                    <a:cubicBezTo>
                      <a:pt x="343" y="22"/>
                      <a:pt x="343" y="22"/>
                      <a:pt x="343" y="22"/>
                    </a:cubicBezTo>
                    <a:cubicBezTo>
                      <a:pt x="340" y="15"/>
                      <a:pt x="336" y="7"/>
                      <a:pt x="331" y="0"/>
                    </a:cubicBezTo>
                    <a:cubicBezTo>
                      <a:pt x="303" y="0"/>
                      <a:pt x="303" y="0"/>
                      <a:pt x="303" y="0"/>
                    </a:cubicBezTo>
                    <a:moveTo>
                      <a:pt x="11" y="0"/>
                    </a:moveTo>
                    <a:cubicBezTo>
                      <a:pt x="7" y="8"/>
                      <a:pt x="3" y="16"/>
                      <a:pt x="0" y="24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08" y="15"/>
                      <a:pt x="297" y="7"/>
                      <a:pt x="285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2" y="5"/>
                      <a:pt x="64" y="10"/>
                      <a:pt x="57" y="16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13659477" y="5210536"/>
                <a:ext cx="500063" cy="142875"/>
              </a:xfrm>
              <a:custGeom>
                <a:rect b="b" l="l" r="r" t="t"/>
                <a:pathLst>
                  <a:path extrusionOk="0" h="79" w="274">
                    <a:moveTo>
                      <a:pt x="244" y="31"/>
                    </a:moveTo>
                    <a:cubicBezTo>
                      <a:pt x="247" y="29"/>
                      <a:pt x="249" y="27"/>
                      <a:pt x="251" y="25"/>
                    </a:cubicBezTo>
                    <a:cubicBezTo>
                      <a:pt x="249" y="27"/>
                      <a:pt x="247" y="29"/>
                      <a:pt x="244" y="31"/>
                    </a:cubicBezTo>
                    <a:moveTo>
                      <a:pt x="0" y="0"/>
                    </a:moveTo>
                    <a:cubicBezTo>
                      <a:pt x="7" y="7"/>
                      <a:pt x="13" y="13"/>
                      <a:pt x="20" y="18"/>
                    </a:cubicBezTo>
                    <a:cubicBezTo>
                      <a:pt x="192" y="18"/>
                      <a:pt x="192" y="18"/>
                      <a:pt x="192" y="18"/>
                    </a:cubicBezTo>
                    <a:cubicBezTo>
                      <a:pt x="192" y="43"/>
                      <a:pt x="192" y="43"/>
                      <a:pt x="192" y="43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85" y="57"/>
                      <a:pt x="117" y="66"/>
                      <a:pt x="151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67" y="66"/>
                      <a:pt x="182" y="64"/>
                      <a:pt x="197" y="61"/>
                    </a:cubicBezTo>
                    <a:cubicBezTo>
                      <a:pt x="214" y="53"/>
                      <a:pt x="230" y="43"/>
                      <a:pt x="244" y="31"/>
                    </a:cubicBezTo>
                    <a:cubicBezTo>
                      <a:pt x="244" y="31"/>
                      <a:pt x="244" y="31"/>
                      <a:pt x="244" y="31"/>
                    </a:cubicBezTo>
                    <a:cubicBezTo>
                      <a:pt x="244" y="31"/>
                      <a:pt x="244" y="31"/>
                      <a:pt x="244" y="31"/>
                    </a:cubicBezTo>
                    <a:cubicBezTo>
                      <a:pt x="207" y="62"/>
                      <a:pt x="161" y="7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66" y="79"/>
                      <a:pt x="218" y="58"/>
                      <a:pt x="257" y="20"/>
                    </a:cubicBezTo>
                    <a:cubicBezTo>
                      <a:pt x="257" y="20"/>
                      <a:pt x="257" y="19"/>
                      <a:pt x="257" y="19"/>
                    </a:cubicBezTo>
                    <a:cubicBezTo>
                      <a:pt x="257" y="19"/>
                      <a:pt x="257" y="19"/>
                      <a:pt x="257" y="19"/>
                    </a:cubicBezTo>
                    <a:cubicBezTo>
                      <a:pt x="258" y="19"/>
                      <a:pt x="258" y="19"/>
                      <a:pt x="258" y="18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64" y="13"/>
                      <a:pt x="269" y="7"/>
                      <a:pt x="274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13564227" y="4856523"/>
                <a:ext cx="642939" cy="46038"/>
              </a:xfrm>
              <a:custGeom>
                <a:rect b="b" l="l" r="r" t="t"/>
                <a:pathLst>
                  <a:path extrusionOk="0" h="25" w="353">
                    <a:moveTo>
                      <a:pt x="5" y="0"/>
                    </a:moveTo>
                    <a:cubicBezTo>
                      <a:pt x="2" y="8"/>
                      <a:pt x="1" y="16"/>
                      <a:pt x="0" y="25"/>
                    </a:cubicBezTo>
                    <a:cubicBezTo>
                      <a:pt x="353" y="25"/>
                      <a:pt x="353" y="25"/>
                      <a:pt x="353" y="25"/>
                    </a:cubicBezTo>
                    <a:cubicBezTo>
                      <a:pt x="353" y="1"/>
                      <a:pt x="353" y="1"/>
                      <a:pt x="353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13559464" y="4934310"/>
                <a:ext cx="647701" cy="44450"/>
              </a:xfrm>
              <a:custGeom>
                <a:rect b="b" l="l" r="r" t="t"/>
                <a:pathLst>
                  <a:path extrusionOk="0" h="24" w="355">
                    <a:moveTo>
                      <a:pt x="0" y="0"/>
                    </a:moveTo>
                    <a:cubicBezTo>
                      <a:pt x="0" y="3"/>
                      <a:pt x="0" y="6"/>
                      <a:pt x="0" y="10"/>
                    </a:cubicBezTo>
                    <a:cubicBezTo>
                      <a:pt x="0" y="15"/>
                      <a:pt x="0" y="19"/>
                      <a:pt x="0" y="24"/>
                    </a:cubicBezTo>
                    <a:cubicBezTo>
                      <a:pt x="355" y="24"/>
                      <a:pt x="355" y="24"/>
                      <a:pt x="355" y="24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13564227" y="5012098"/>
                <a:ext cx="642939" cy="44450"/>
              </a:xfrm>
              <a:custGeom>
                <a:rect b="b" l="l" r="r" t="t"/>
                <a:pathLst>
                  <a:path extrusionOk="0" h="25" w="353">
                    <a:moveTo>
                      <a:pt x="0" y="0"/>
                    </a:moveTo>
                    <a:cubicBezTo>
                      <a:pt x="2" y="8"/>
                      <a:pt x="3" y="16"/>
                      <a:pt x="6" y="24"/>
                    </a:cubicBezTo>
                    <a:cubicBezTo>
                      <a:pt x="353" y="25"/>
                      <a:pt x="353" y="25"/>
                      <a:pt x="353" y="25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13584864" y="5089886"/>
                <a:ext cx="622301" cy="42863"/>
              </a:xfrm>
              <a:custGeom>
                <a:rect b="b" l="l" r="r" t="t"/>
                <a:pathLst>
                  <a:path extrusionOk="0" h="24" w="341">
                    <a:moveTo>
                      <a:pt x="0" y="0"/>
                    </a:moveTo>
                    <a:cubicBezTo>
                      <a:pt x="3" y="8"/>
                      <a:pt x="7" y="16"/>
                      <a:pt x="11" y="24"/>
                    </a:cubicBezTo>
                    <a:cubicBezTo>
                      <a:pt x="341" y="24"/>
                      <a:pt x="341" y="24"/>
                      <a:pt x="341" y="24"/>
                    </a:cubicBezTo>
                    <a:cubicBezTo>
                      <a:pt x="341" y="0"/>
                      <a:pt x="341" y="0"/>
                      <a:pt x="34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13626139" y="5166086"/>
                <a:ext cx="563563" cy="44450"/>
              </a:xfrm>
              <a:custGeom>
                <a:rect b="b" l="l" r="r" t="t"/>
                <a:pathLst>
                  <a:path extrusionOk="0" h="24" w="310">
                    <a:moveTo>
                      <a:pt x="0" y="0"/>
                    </a:moveTo>
                    <a:cubicBezTo>
                      <a:pt x="6" y="8"/>
                      <a:pt x="12" y="17"/>
                      <a:pt x="19" y="24"/>
                    </a:cubicBezTo>
                    <a:cubicBezTo>
                      <a:pt x="293" y="24"/>
                      <a:pt x="293" y="24"/>
                      <a:pt x="293" y="24"/>
                    </a:cubicBezTo>
                    <a:cubicBezTo>
                      <a:pt x="299" y="17"/>
                      <a:pt x="305" y="8"/>
                      <a:pt x="31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8" name="Google Shape;448;p11"/>
              <p:cNvSpPr/>
              <p:nvPr/>
            </p:nvSpPr>
            <p:spPr>
              <a:xfrm>
                <a:off x="13695989" y="5242286"/>
                <a:ext cx="314326" cy="46038"/>
              </a:xfrm>
              <a:custGeom>
                <a:rect b="b" l="l" r="r" t="t"/>
                <a:pathLst>
                  <a:path extrusionOk="0" h="25" w="172">
                    <a:moveTo>
                      <a:pt x="0" y="0"/>
                    </a:moveTo>
                    <a:cubicBezTo>
                      <a:pt x="11" y="10"/>
                      <a:pt x="23" y="18"/>
                      <a:pt x="36" y="25"/>
                    </a:cubicBezTo>
                    <a:cubicBezTo>
                      <a:pt x="172" y="25"/>
                      <a:pt x="172" y="25"/>
                      <a:pt x="172" y="25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9" name="Google Shape;449;p11"/>
              <p:cNvSpPr/>
              <p:nvPr/>
            </p:nvSpPr>
            <p:spPr>
              <a:xfrm>
                <a:off x="13607089" y="4697772"/>
                <a:ext cx="3175" cy="317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13597564" y="4708885"/>
                <a:ext cx="3175" cy="1588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14103977" y="5254986"/>
                <a:ext cx="12700" cy="11113"/>
              </a:xfrm>
              <a:custGeom>
                <a:rect b="b" l="l" r="r" t="t"/>
                <a:pathLst>
                  <a:path extrusionOk="0" h="6" w="7">
                    <a:moveTo>
                      <a:pt x="0" y="6"/>
                    </a:moveTo>
                    <a:cubicBezTo>
                      <a:pt x="3" y="4"/>
                      <a:pt x="5" y="2"/>
                      <a:pt x="7" y="0"/>
                    </a:cubicBezTo>
                    <a:cubicBezTo>
                      <a:pt x="5" y="2"/>
                      <a:pt x="3" y="4"/>
                      <a:pt x="0" y="6"/>
                    </a:cubicBezTo>
                  </a:path>
                </a:pathLst>
              </a:custGeom>
              <a:solidFill>
                <a:srgbClr val="A6DA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4119852" y="5242286"/>
                <a:ext cx="11113" cy="12700"/>
              </a:xfrm>
              <a:custGeom>
                <a:rect b="b" l="l" r="r" t="t"/>
                <a:pathLst>
                  <a:path extrusionOk="0" h="7" w="6">
                    <a:moveTo>
                      <a:pt x="0" y="7"/>
                    </a:moveTo>
                    <a:cubicBezTo>
                      <a:pt x="2" y="5"/>
                      <a:pt x="4" y="2"/>
                      <a:pt x="6" y="0"/>
                    </a:cubicBezTo>
                    <a:cubicBezTo>
                      <a:pt x="4" y="2"/>
                      <a:pt x="2" y="5"/>
                      <a:pt x="0" y="7"/>
                    </a:cubicBezTo>
                    <a:close/>
                  </a:path>
                </a:pathLst>
              </a:custGeom>
              <a:solidFill>
                <a:srgbClr val="A6DA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13597564" y="4708885"/>
                <a:ext cx="3175" cy="1588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" name="Google Shape;454;p11"/>
              <p:cNvSpPr/>
              <p:nvPr/>
            </p:nvSpPr>
            <p:spPr>
              <a:xfrm>
                <a:off x="13565814" y="4710472"/>
                <a:ext cx="31750" cy="36513"/>
              </a:xfrm>
              <a:custGeom>
                <a:rect b="b" l="l" r="r" t="t"/>
                <a:pathLst>
                  <a:path extrusionOk="0" h="20" w="18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2" y="6"/>
                      <a:pt x="6" y="13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13"/>
                      <a:pt x="12" y="6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13486439" y="4600934"/>
                <a:ext cx="346076" cy="573089"/>
              </a:xfrm>
              <a:custGeom>
                <a:rect b="b" l="l" r="r" t="t"/>
                <a:pathLst>
                  <a:path extrusionOk="0" h="314" w="190">
                    <a:moveTo>
                      <a:pt x="43" y="80"/>
                    </a:moveTo>
                    <a:cubicBezTo>
                      <a:pt x="15" y="116"/>
                      <a:pt x="0" y="160"/>
                      <a:pt x="0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46"/>
                      <a:pt x="11" y="283"/>
                      <a:pt x="31" y="314"/>
                    </a:cubicBezTo>
                    <a:cubicBezTo>
                      <a:pt x="31" y="310"/>
                      <a:pt x="31" y="310"/>
                      <a:pt x="31" y="310"/>
                    </a:cubicBezTo>
                    <a:cubicBezTo>
                      <a:pt x="76" y="310"/>
                      <a:pt x="76" y="310"/>
                      <a:pt x="76" y="310"/>
                    </a:cubicBezTo>
                    <a:cubicBezTo>
                      <a:pt x="72" y="304"/>
                      <a:pt x="68" y="298"/>
                      <a:pt x="65" y="292"/>
                    </a:cubicBezTo>
                    <a:cubicBezTo>
                      <a:pt x="31" y="292"/>
                      <a:pt x="31" y="292"/>
                      <a:pt x="31" y="292"/>
                    </a:cubicBezTo>
                    <a:cubicBezTo>
                      <a:pt x="31" y="268"/>
                      <a:pt x="31" y="268"/>
                      <a:pt x="31" y="268"/>
                    </a:cubicBezTo>
                    <a:cubicBezTo>
                      <a:pt x="54" y="268"/>
                      <a:pt x="54" y="268"/>
                      <a:pt x="54" y="268"/>
                    </a:cubicBezTo>
                    <a:cubicBezTo>
                      <a:pt x="51" y="262"/>
                      <a:pt x="49" y="256"/>
                      <a:pt x="48" y="249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31" y="225"/>
                      <a:pt x="31" y="225"/>
                      <a:pt x="31" y="225"/>
                    </a:cubicBezTo>
                    <a:cubicBezTo>
                      <a:pt x="42" y="225"/>
                      <a:pt x="42" y="225"/>
                      <a:pt x="42" y="225"/>
                    </a:cubicBezTo>
                    <a:cubicBezTo>
                      <a:pt x="41" y="219"/>
                      <a:pt x="41" y="213"/>
                      <a:pt x="40" y="207"/>
                    </a:cubicBezTo>
                    <a:cubicBezTo>
                      <a:pt x="31" y="207"/>
                      <a:pt x="31" y="207"/>
                      <a:pt x="31" y="207"/>
                    </a:cubicBezTo>
                    <a:cubicBezTo>
                      <a:pt x="31" y="183"/>
                      <a:pt x="31" y="183"/>
                      <a:pt x="31" y="183"/>
                    </a:cubicBezTo>
                    <a:cubicBezTo>
                      <a:pt x="40" y="183"/>
                      <a:pt x="40" y="183"/>
                      <a:pt x="40" y="183"/>
                    </a:cubicBezTo>
                    <a:cubicBezTo>
                      <a:pt x="40" y="177"/>
                      <a:pt x="41" y="171"/>
                      <a:pt x="42" y="165"/>
                    </a:cubicBezTo>
                    <a:cubicBezTo>
                      <a:pt x="31" y="165"/>
                      <a:pt x="31" y="165"/>
                      <a:pt x="31" y="165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47" y="140"/>
                      <a:pt x="47" y="140"/>
                      <a:pt x="47" y="140"/>
                    </a:cubicBezTo>
                    <a:cubicBezTo>
                      <a:pt x="48" y="134"/>
                      <a:pt x="50" y="128"/>
                      <a:pt x="52" y="122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63" y="98"/>
                      <a:pt x="63" y="98"/>
                      <a:pt x="63" y="98"/>
                    </a:cubicBezTo>
                    <a:cubicBezTo>
                      <a:pt x="66" y="92"/>
                      <a:pt x="70" y="86"/>
                      <a:pt x="73" y="80"/>
                    </a:cubicBezTo>
                    <a:cubicBezTo>
                      <a:pt x="43" y="80"/>
                      <a:pt x="43" y="80"/>
                      <a:pt x="43" y="80"/>
                    </a:cubicBezTo>
                    <a:moveTo>
                      <a:pt x="190" y="0"/>
                    </a:moveTo>
                    <a:cubicBezTo>
                      <a:pt x="145" y="4"/>
                      <a:pt x="102" y="22"/>
                      <a:pt x="69" y="53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69" y="53"/>
                      <a:pt x="68" y="53"/>
                      <a:pt x="68" y="5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7" y="54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6" y="56"/>
                      <a:pt x="65" y="56"/>
                      <a:pt x="65" y="56"/>
                    </a:cubicBezTo>
                    <a:cubicBezTo>
                      <a:pt x="92" y="56"/>
                      <a:pt x="92" y="56"/>
                      <a:pt x="92" y="56"/>
                    </a:cubicBezTo>
                    <a:cubicBezTo>
                      <a:pt x="95" y="53"/>
                      <a:pt x="98" y="50"/>
                      <a:pt x="100" y="47"/>
                    </a:cubicBezTo>
                    <a:cubicBezTo>
                      <a:pt x="118" y="29"/>
                      <a:pt x="139" y="15"/>
                      <a:pt x="162" y="4"/>
                    </a:cubicBezTo>
                    <a:cubicBezTo>
                      <a:pt x="171" y="2"/>
                      <a:pt x="180" y="1"/>
                      <a:pt x="19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13565814" y="4704122"/>
                <a:ext cx="88900" cy="42863"/>
              </a:xfrm>
              <a:custGeom>
                <a:rect b="b" l="l" r="r" t="t"/>
                <a:pathLst>
                  <a:path extrusionOk="0" h="24" w="49">
                    <a:moveTo>
                      <a:pt x="22" y="0"/>
                    </a:moveTo>
                    <a:cubicBezTo>
                      <a:pt x="21" y="1"/>
                      <a:pt x="20" y="2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2" y="10"/>
                      <a:pt x="6" y="17"/>
                      <a:pt x="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6" y="16"/>
                      <a:pt x="42" y="7"/>
                      <a:pt x="49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13543589" y="4780322"/>
                <a:ext cx="58738" cy="42863"/>
              </a:xfrm>
              <a:custGeom>
                <a:rect b="b" l="l" r="r" t="t"/>
                <a:pathLst>
                  <a:path extrusionOk="0" h="24" w="32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4" y="16"/>
                      <a:pt x="28" y="8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13567402" y="5210536"/>
                <a:ext cx="536576" cy="142875"/>
              </a:xfrm>
              <a:custGeom>
                <a:rect b="b" l="l" r="r" t="t"/>
                <a:pathLst>
                  <a:path extrusionOk="0" h="79" w="295">
                    <a:moveTo>
                      <a:pt x="295" y="31"/>
                    </a:moveTo>
                    <a:cubicBezTo>
                      <a:pt x="281" y="43"/>
                      <a:pt x="265" y="53"/>
                      <a:pt x="248" y="61"/>
                    </a:cubicBezTo>
                    <a:cubicBezTo>
                      <a:pt x="233" y="64"/>
                      <a:pt x="218" y="66"/>
                      <a:pt x="202" y="66"/>
                    </a:cubicBezTo>
                    <a:cubicBezTo>
                      <a:pt x="202" y="66"/>
                      <a:pt x="202" y="66"/>
                      <a:pt x="202" y="66"/>
                    </a:cubicBezTo>
                    <a:cubicBezTo>
                      <a:pt x="168" y="66"/>
                      <a:pt x="136" y="57"/>
                      <a:pt x="107" y="43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79" y="65"/>
                      <a:pt x="119" y="79"/>
                      <a:pt x="163" y="79"/>
                    </a:cubicBezTo>
                    <a:cubicBezTo>
                      <a:pt x="163" y="79"/>
                      <a:pt x="163" y="79"/>
                      <a:pt x="163" y="79"/>
                    </a:cubicBezTo>
                    <a:cubicBezTo>
                      <a:pt x="163" y="79"/>
                      <a:pt x="163" y="79"/>
                      <a:pt x="163" y="79"/>
                    </a:cubicBezTo>
                    <a:cubicBezTo>
                      <a:pt x="212" y="79"/>
                      <a:pt x="258" y="62"/>
                      <a:pt x="295" y="31"/>
                    </a:cubicBezTo>
                    <a:moveTo>
                      <a:pt x="0" y="0"/>
                    </a:moveTo>
                    <a:cubicBezTo>
                      <a:pt x="5" y="6"/>
                      <a:pt x="11" y="13"/>
                      <a:pt x="17" y="18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64" y="13"/>
                      <a:pt x="58" y="7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13543589" y="4856523"/>
                <a:ext cx="28575" cy="46038"/>
              </a:xfrm>
              <a:custGeom>
                <a:rect b="b" l="l" r="r" t="t"/>
                <a:pathLst>
                  <a:path extrusionOk="0" h="25" w="16">
                    <a:moveTo>
                      <a:pt x="0" y="0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16"/>
                      <a:pt x="13" y="8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13543589" y="4934310"/>
                <a:ext cx="15875" cy="44450"/>
              </a:xfrm>
              <a:custGeom>
                <a:rect b="b" l="l" r="r" t="t"/>
                <a:pathLst>
                  <a:path extrusionOk="0" h="24" w="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19"/>
                      <a:pt x="9" y="15"/>
                      <a:pt x="9" y="10"/>
                    </a:cubicBezTo>
                    <a:cubicBezTo>
                      <a:pt x="9" y="6"/>
                      <a:pt x="9" y="3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13543589" y="5012098"/>
                <a:ext cx="30163" cy="42863"/>
              </a:xfrm>
              <a:custGeom>
                <a:rect b="b" l="l" r="r" t="t"/>
                <a:pathLst>
                  <a:path extrusionOk="0" h="24" w="17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4" y="16"/>
                      <a:pt x="13" y="8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13543589" y="5089886"/>
                <a:ext cx="61913" cy="42863"/>
              </a:xfrm>
              <a:custGeom>
                <a:rect b="b" l="l" r="r" t="t"/>
                <a:pathLst>
                  <a:path extrusionOk="0" h="24" w="34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0" y="16"/>
                      <a:pt x="26" y="8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13543589" y="5166086"/>
                <a:ext cx="115888" cy="44450"/>
              </a:xfrm>
              <a:custGeom>
                <a:rect b="b" l="l" r="r" t="t"/>
                <a:pathLst>
                  <a:path extrusionOk="0" h="24" w="64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11"/>
                      <a:pt x="9" y="18"/>
                      <a:pt x="13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57" y="17"/>
                      <a:pt x="51" y="8"/>
                      <a:pt x="4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13597564" y="5242286"/>
                <a:ext cx="165100" cy="46038"/>
              </a:xfrm>
              <a:custGeom>
                <a:rect b="b" l="l" r="r" t="t"/>
                <a:pathLst>
                  <a:path extrusionOk="0" h="25" w="90">
                    <a:moveTo>
                      <a:pt x="0" y="0"/>
                    </a:moveTo>
                    <a:cubicBezTo>
                      <a:pt x="9" y="9"/>
                      <a:pt x="18" y="17"/>
                      <a:pt x="29" y="24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77" y="18"/>
                      <a:pt x="65" y="1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13832514" y="4600934"/>
                <a:ext cx="9525" cy="0"/>
              </a:xfrm>
              <a:custGeom>
                <a:rect b="b" l="l" r="r" t="t"/>
                <a:pathLst>
                  <a:path extrusionOk="0" h="120000" w="5">
                    <a:moveTo>
                      <a:pt x="0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A6DA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13843627" y="4600934"/>
                <a:ext cx="7938" cy="0"/>
              </a:xfrm>
              <a:custGeom>
                <a:rect b="b" l="l" r="r" t="t"/>
                <a:pathLst>
                  <a:path extrusionOk="0" h="120000" w="4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6DA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13854739" y="4599347"/>
                <a:ext cx="9525" cy="1588"/>
              </a:xfrm>
              <a:custGeom>
                <a:rect b="b" l="l" r="r" t="t"/>
                <a:pathLst>
                  <a:path extrusionOk="0" h="1" w="5">
                    <a:moveTo>
                      <a:pt x="0" y="1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3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A6DAE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14130966" y="5245461"/>
                <a:ext cx="222250" cy="225426"/>
              </a:xfrm>
              <a:custGeom>
                <a:rect b="b" l="l" r="r" t="t"/>
                <a:pathLst>
                  <a:path extrusionOk="0" h="124" w="122">
                    <a:moveTo>
                      <a:pt x="108" y="110"/>
                    </a:moveTo>
                    <a:cubicBezTo>
                      <a:pt x="95" y="124"/>
                      <a:pt x="72" y="124"/>
                      <a:pt x="58" y="110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0" y="50"/>
                      <a:pt x="0" y="28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28" y="0"/>
                      <a:pt x="50" y="0"/>
                      <a:pt x="64" y="14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122" y="74"/>
                      <a:pt x="122" y="96"/>
                      <a:pt x="109" y="110"/>
                    </a:cubicBezTo>
                    <a:lnTo>
                      <a:pt x="108" y="110"/>
                    </a:lnTo>
                    <a:close/>
                  </a:path>
                </a:pathLst>
              </a:custGeom>
              <a:solidFill>
                <a:srgbClr val="0E303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13357852" y="4470759"/>
                <a:ext cx="1012827" cy="1012828"/>
              </a:xfrm>
              <a:custGeom>
                <a:rect b="b" l="l" r="r" t="t"/>
                <a:pathLst>
                  <a:path extrusionOk="0" h="556" w="556">
                    <a:moveTo>
                      <a:pt x="0" y="278"/>
                    </a:moveTo>
                    <a:cubicBezTo>
                      <a:pt x="0" y="431"/>
                      <a:pt x="124" y="556"/>
                      <a:pt x="277" y="556"/>
                    </a:cubicBezTo>
                    <a:cubicBezTo>
                      <a:pt x="352" y="556"/>
                      <a:pt x="422" y="527"/>
                      <a:pt x="474" y="475"/>
                    </a:cubicBezTo>
                    <a:cubicBezTo>
                      <a:pt x="474" y="475"/>
                      <a:pt x="474" y="475"/>
                      <a:pt x="474" y="475"/>
                    </a:cubicBezTo>
                    <a:cubicBezTo>
                      <a:pt x="527" y="422"/>
                      <a:pt x="556" y="353"/>
                      <a:pt x="556" y="279"/>
                    </a:cubicBezTo>
                    <a:cubicBezTo>
                      <a:pt x="556" y="205"/>
                      <a:pt x="527" y="135"/>
                      <a:pt x="475" y="82"/>
                    </a:cubicBezTo>
                    <a:cubicBezTo>
                      <a:pt x="422" y="30"/>
                      <a:pt x="353" y="1"/>
                      <a:pt x="278" y="0"/>
                    </a:cubicBezTo>
                    <a:cubicBezTo>
                      <a:pt x="204" y="0"/>
                      <a:pt x="134" y="29"/>
                      <a:pt x="82" y="82"/>
                    </a:cubicBezTo>
                    <a:cubicBezTo>
                      <a:pt x="29" y="134"/>
                      <a:pt x="0" y="204"/>
                      <a:pt x="0" y="278"/>
                    </a:cubicBezTo>
                    <a:moveTo>
                      <a:pt x="71" y="278"/>
                    </a:moveTo>
                    <a:cubicBezTo>
                      <a:pt x="71" y="223"/>
                      <a:pt x="93" y="171"/>
                      <a:pt x="132" y="132"/>
                    </a:cubicBezTo>
                    <a:cubicBezTo>
                      <a:pt x="171" y="93"/>
                      <a:pt x="223" y="71"/>
                      <a:pt x="278" y="71"/>
                    </a:cubicBezTo>
                    <a:cubicBezTo>
                      <a:pt x="333" y="72"/>
                      <a:pt x="385" y="93"/>
                      <a:pt x="424" y="132"/>
                    </a:cubicBezTo>
                    <a:cubicBezTo>
                      <a:pt x="463" y="172"/>
                      <a:pt x="485" y="223"/>
                      <a:pt x="485" y="279"/>
                    </a:cubicBezTo>
                    <a:cubicBezTo>
                      <a:pt x="485" y="334"/>
                      <a:pt x="463" y="385"/>
                      <a:pt x="424" y="424"/>
                    </a:cubicBezTo>
                    <a:cubicBezTo>
                      <a:pt x="385" y="464"/>
                      <a:pt x="333" y="485"/>
                      <a:pt x="278" y="485"/>
                    </a:cubicBezTo>
                    <a:cubicBezTo>
                      <a:pt x="164" y="485"/>
                      <a:pt x="71" y="392"/>
                      <a:pt x="71" y="278"/>
                    </a:cubicBezTo>
                  </a:path>
                </a:pathLst>
              </a:custGeom>
              <a:solidFill>
                <a:srgbClr val="2C587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14186527" y="5302611"/>
                <a:ext cx="762001" cy="760415"/>
              </a:xfrm>
              <a:custGeom>
                <a:rect b="b" l="l" r="r" t="t"/>
                <a:pathLst>
                  <a:path extrusionOk="0" h="479" w="480">
                    <a:moveTo>
                      <a:pt x="0" y="116"/>
                    </a:moveTo>
                    <a:lnTo>
                      <a:pt x="116" y="0"/>
                    </a:lnTo>
                    <a:lnTo>
                      <a:pt x="480" y="363"/>
                    </a:lnTo>
                    <a:lnTo>
                      <a:pt x="364" y="479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10375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14224627" y="5340711"/>
                <a:ext cx="685801" cy="684214"/>
              </a:xfrm>
              <a:custGeom>
                <a:rect b="b" l="l" r="r" t="t"/>
                <a:pathLst>
                  <a:path extrusionOk="0" h="431" w="432">
                    <a:moveTo>
                      <a:pt x="0" y="68"/>
                    </a:moveTo>
                    <a:lnTo>
                      <a:pt x="68" y="0"/>
                    </a:lnTo>
                    <a:lnTo>
                      <a:pt x="432" y="363"/>
                    </a:lnTo>
                    <a:lnTo>
                      <a:pt x="363" y="431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C587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14675478" y="5791563"/>
                <a:ext cx="273050" cy="271463"/>
              </a:xfrm>
              <a:custGeom>
                <a:rect b="b" l="l" r="r" t="t"/>
                <a:pathLst>
                  <a:path extrusionOk="0" h="171" w="172">
                    <a:moveTo>
                      <a:pt x="0" y="116"/>
                    </a:moveTo>
                    <a:lnTo>
                      <a:pt x="116" y="0"/>
                    </a:lnTo>
                    <a:lnTo>
                      <a:pt x="172" y="55"/>
                    </a:lnTo>
                    <a:lnTo>
                      <a:pt x="56" y="171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0E303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14713578" y="5829663"/>
                <a:ext cx="196850" cy="195263"/>
              </a:xfrm>
              <a:custGeom>
                <a:rect b="b" l="l" r="r" t="t"/>
                <a:pathLst>
                  <a:path extrusionOk="0" h="123" w="124">
                    <a:moveTo>
                      <a:pt x="0" y="68"/>
                    </a:moveTo>
                    <a:lnTo>
                      <a:pt x="67" y="0"/>
                    </a:lnTo>
                    <a:lnTo>
                      <a:pt x="124" y="55"/>
                    </a:lnTo>
                    <a:lnTo>
                      <a:pt x="55" y="123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16486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13662652" y="4670785"/>
                <a:ext cx="527051" cy="182563"/>
              </a:xfrm>
              <a:custGeom>
                <a:rect b="b" l="l" r="r" t="t"/>
                <a:pathLst>
                  <a:path extrusionOk="0" h="100" w="290">
                    <a:moveTo>
                      <a:pt x="274" y="85"/>
                    </a:moveTo>
                    <a:cubicBezTo>
                      <a:pt x="280" y="89"/>
                      <a:pt x="285" y="94"/>
                      <a:pt x="290" y="100"/>
                    </a:cubicBezTo>
                    <a:cubicBezTo>
                      <a:pt x="287" y="94"/>
                      <a:pt x="284" y="89"/>
                      <a:pt x="280" y="85"/>
                    </a:cubicBezTo>
                    <a:cubicBezTo>
                      <a:pt x="274" y="85"/>
                      <a:pt x="274" y="85"/>
                      <a:pt x="274" y="85"/>
                    </a:cubicBezTo>
                    <a:moveTo>
                      <a:pt x="198" y="42"/>
                    </a:moveTo>
                    <a:cubicBezTo>
                      <a:pt x="209" y="45"/>
                      <a:pt x="220" y="50"/>
                      <a:pt x="230" y="55"/>
                    </a:cubicBezTo>
                    <a:cubicBezTo>
                      <a:pt x="234" y="56"/>
                      <a:pt x="237" y="58"/>
                      <a:pt x="241" y="60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3" y="54"/>
                      <a:pt x="246" y="48"/>
                      <a:pt x="238" y="42"/>
                    </a:cubicBezTo>
                    <a:cubicBezTo>
                      <a:pt x="198" y="42"/>
                      <a:pt x="198" y="42"/>
                      <a:pt x="198" y="42"/>
                    </a:cubicBezTo>
                    <a:moveTo>
                      <a:pt x="0" y="42"/>
                    </a:moveTo>
                    <a:cubicBezTo>
                      <a:pt x="7" y="60"/>
                      <a:pt x="7" y="60"/>
                      <a:pt x="7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48" y="54"/>
                      <a:pt x="60" y="48"/>
                      <a:pt x="72" y="44"/>
                    </a:cubicBezTo>
                    <a:cubicBezTo>
                      <a:pt x="75" y="43"/>
                      <a:pt x="77" y="43"/>
                      <a:pt x="79" y="42"/>
                    </a:cubicBezTo>
                    <a:cubicBezTo>
                      <a:pt x="0" y="42"/>
                      <a:pt x="0" y="42"/>
                      <a:pt x="0" y="42"/>
                    </a:cubicBezTo>
                    <a:moveTo>
                      <a:pt x="113" y="0"/>
                    </a:moveTo>
                    <a:cubicBezTo>
                      <a:pt x="91" y="0"/>
                      <a:pt x="69" y="3"/>
                      <a:pt x="47" y="11"/>
                    </a:cubicBezTo>
                    <a:cubicBezTo>
                      <a:pt x="41" y="13"/>
                      <a:pt x="35" y="15"/>
                      <a:pt x="29" y="18"/>
                    </a:cubicBezTo>
                    <a:cubicBezTo>
                      <a:pt x="197" y="18"/>
                      <a:pt x="197" y="18"/>
                      <a:pt x="197" y="18"/>
                    </a:cubicBezTo>
                    <a:cubicBezTo>
                      <a:pt x="170" y="6"/>
                      <a:pt x="142" y="0"/>
                      <a:pt x="1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13656302" y="4704122"/>
                <a:ext cx="439738" cy="42863"/>
              </a:xfrm>
              <a:custGeom>
                <a:rect b="b" l="l" r="r" t="t"/>
                <a:pathLst>
                  <a:path extrusionOk="0" h="24" w="241">
                    <a:moveTo>
                      <a:pt x="32" y="0"/>
                    </a:moveTo>
                    <a:cubicBezTo>
                      <a:pt x="21" y="5"/>
                      <a:pt x="10" y="11"/>
                      <a:pt x="0" y="17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101" y="18"/>
                      <a:pt x="121" y="15"/>
                      <a:pt x="142" y="15"/>
                    </a:cubicBezTo>
                    <a:cubicBezTo>
                      <a:pt x="162" y="15"/>
                      <a:pt x="182" y="18"/>
                      <a:pt x="201" y="24"/>
                    </a:cubicBezTo>
                    <a:cubicBezTo>
                      <a:pt x="241" y="24"/>
                      <a:pt x="241" y="24"/>
                      <a:pt x="241" y="24"/>
                    </a:cubicBezTo>
                    <a:cubicBezTo>
                      <a:pt x="231" y="16"/>
                      <a:pt x="220" y="9"/>
                      <a:pt x="208" y="3"/>
                    </a:cubicBezTo>
                    <a:cubicBezTo>
                      <a:pt x="205" y="2"/>
                      <a:pt x="203" y="1"/>
                      <a:pt x="200" y="0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13675352" y="4780322"/>
                <a:ext cx="496888" cy="44450"/>
              </a:xfrm>
              <a:custGeom>
                <a:rect b="b" l="l" r="r" t="t"/>
                <a:pathLst>
                  <a:path extrusionOk="0" h="25" w="273">
                    <a:moveTo>
                      <a:pt x="234" y="0"/>
                    </a:moveTo>
                    <a:cubicBezTo>
                      <a:pt x="246" y="7"/>
                      <a:pt x="257" y="15"/>
                      <a:pt x="267" y="25"/>
                    </a:cubicBezTo>
                    <a:cubicBezTo>
                      <a:pt x="273" y="25"/>
                      <a:pt x="273" y="25"/>
                      <a:pt x="273" y="25"/>
                    </a:cubicBezTo>
                    <a:cubicBezTo>
                      <a:pt x="267" y="16"/>
                      <a:pt x="260" y="8"/>
                      <a:pt x="252" y="0"/>
                    </a:cubicBezTo>
                    <a:cubicBezTo>
                      <a:pt x="234" y="0"/>
                      <a:pt x="234" y="0"/>
                      <a:pt x="234" y="0"/>
                    </a:cubicBezTo>
                    <a:moveTo>
                      <a:pt x="0" y="0"/>
                    </a:moveTo>
                    <a:cubicBezTo>
                      <a:pt x="6" y="16"/>
                      <a:pt x="6" y="16"/>
                      <a:pt x="6" y="16"/>
                    </a:cubicBezTo>
                    <a:cubicBezTo>
                      <a:pt x="13" y="10"/>
                      <a:pt x="21" y="5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77" name="Google Shape;477;p11"/>
            <p:cNvGrpSpPr/>
            <p:nvPr/>
          </p:nvGrpSpPr>
          <p:grpSpPr>
            <a:xfrm>
              <a:off x="2207430" y="4585513"/>
              <a:ext cx="1266447" cy="1077271"/>
              <a:chOff x="16487520" y="4644204"/>
              <a:chExt cx="2837383" cy="2073835"/>
            </a:xfrm>
          </p:grpSpPr>
          <p:pic>
            <p:nvPicPr>
              <p:cNvPr id="478" name="Google Shape;478;p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6487520" y="4644204"/>
                <a:ext cx="2837383" cy="20738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6876191" y="4965951"/>
                <a:ext cx="1161077" cy="10956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8224306" y="5085971"/>
                <a:ext cx="815464" cy="7745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1" name="Google Shape;481;p11"/>
            <p:cNvGrpSpPr/>
            <p:nvPr/>
          </p:nvGrpSpPr>
          <p:grpSpPr>
            <a:xfrm>
              <a:off x="2353906" y="6202861"/>
              <a:ext cx="1233498" cy="1283789"/>
              <a:chOff x="12893482" y="333506"/>
              <a:chExt cx="2001836" cy="2003426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12893482" y="333506"/>
                <a:ext cx="1373187" cy="660400"/>
              </a:xfrm>
              <a:custGeom>
                <a:rect b="b" l="l" r="r" t="t"/>
                <a:pathLst>
                  <a:path extrusionOk="0" h="175" w="364">
                    <a:moveTo>
                      <a:pt x="200" y="0"/>
                    </a:moveTo>
                    <a:cubicBezTo>
                      <a:pt x="208" y="1"/>
                      <a:pt x="215" y="2"/>
                      <a:pt x="222" y="2"/>
                    </a:cubicBezTo>
                    <a:cubicBezTo>
                      <a:pt x="252" y="5"/>
                      <a:pt x="280" y="10"/>
                      <a:pt x="308" y="20"/>
                    </a:cubicBezTo>
                    <a:cubicBezTo>
                      <a:pt x="322" y="25"/>
                      <a:pt x="336" y="31"/>
                      <a:pt x="347" y="41"/>
                    </a:cubicBezTo>
                    <a:cubicBezTo>
                      <a:pt x="358" y="49"/>
                      <a:pt x="364" y="59"/>
                      <a:pt x="363" y="73"/>
                    </a:cubicBezTo>
                    <a:cubicBezTo>
                      <a:pt x="363" y="81"/>
                      <a:pt x="363" y="89"/>
                      <a:pt x="363" y="97"/>
                    </a:cubicBezTo>
                    <a:cubicBezTo>
                      <a:pt x="364" y="111"/>
                      <a:pt x="358" y="121"/>
                      <a:pt x="347" y="130"/>
                    </a:cubicBezTo>
                    <a:cubicBezTo>
                      <a:pt x="332" y="144"/>
                      <a:pt x="313" y="152"/>
                      <a:pt x="294" y="158"/>
                    </a:cubicBezTo>
                    <a:cubicBezTo>
                      <a:pt x="249" y="171"/>
                      <a:pt x="204" y="175"/>
                      <a:pt x="158" y="172"/>
                    </a:cubicBezTo>
                    <a:cubicBezTo>
                      <a:pt x="123" y="171"/>
                      <a:pt x="89" y="166"/>
                      <a:pt x="56" y="153"/>
                    </a:cubicBezTo>
                    <a:cubicBezTo>
                      <a:pt x="45" y="148"/>
                      <a:pt x="34" y="142"/>
                      <a:pt x="23" y="136"/>
                    </a:cubicBezTo>
                    <a:cubicBezTo>
                      <a:pt x="12" y="129"/>
                      <a:pt x="4" y="119"/>
                      <a:pt x="0" y="105"/>
                    </a:cubicBezTo>
                    <a:cubicBezTo>
                      <a:pt x="0" y="91"/>
                      <a:pt x="0" y="78"/>
                      <a:pt x="0" y="64"/>
                    </a:cubicBezTo>
                    <a:cubicBezTo>
                      <a:pt x="3" y="54"/>
                      <a:pt x="9" y="46"/>
                      <a:pt x="18" y="40"/>
                    </a:cubicBezTo>
                    <a:cubicBezTo>
                      <a:pt x="29" y="31"/>
                      <a:pt x="42" y="25"/>
                      <a:pt x="56" y="20"/>
                    </a:cubicBezTo>
                    <a:cubicBezTo>
                      <a:pt x="83" y="10"/>
                      <a:pt x="112" y="5"/>
                      <a:pt x="141" y="2"/>
                    </a:cubicBezTo>
                    <a:cubicBezTo>
                      <a:pt x="148" y="2"/>
                      <a:pt x="156" y="1"/>
                      <a:pt x="163" y="0"/>
                    </a:cubicBezTo>
                    <a:cubicBezTo>
                      <a:pt x="175" y="0"/>
                      <a:pt x="188" y="0"/>
                      <a:pt x="200" y="0"/>
                    </a:cubicBezTo>
                    <a:close/>
                  </a:path>
                </a:pathLst>
              </a:custGeom>
              <a:solidFill>
                <a:srgbClr val="4D97A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13726919" y="1366969"/>
                <a:ext cx="998537" cy="969963"/>
              </a:xfrm>
              <a:custGeom>
                <a:rect b="b" l="l" r="r" t="t"/>
                <a:pathLst>
                  <a:path extrusionOk="0" h="257" w="265">
                    <a:moveTo>
                      <a:pt x="15" y="257"/>
                    </a:moveTo>
                    <a:cubicBezTo>
                      <a:pt x="3" y="251"/>
                      <a:pt x="0" y="248"/>
                      <a:pt x="2" y="234"/>
                    </a:cubicBezTo>
                    <a:cubicBezTo>
                      <a:pt x="7" y="203"/>
                      <a:pt x="11" y="171"/>
                      <a:pt x="16" y="139"/>
                    </a:cubicBezTo>
                    <a:cubicBezTo>
                      <a:pt x="16" y="138"/>
                      <a:pt x="17" y="136"/>
                      <a:pt x="18" y="135"/>
                    </a:cubicBezTo>
                    <a:cubicBezTo>
                      <a:pt x="65" y="90"/>
                      <a:pt x="112" y="45"/>
                      <a:pt x="159" y="1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94" y="36"/>
                      <a:pt x="230" y="71"/>
                      <a:pt x="265" y="106"/>
                    </a:cubicBezTo>
                    <a:cubicBezTo>
                      <a:pt x="255" y="116"/>
                      <a:pt x="245" y="125"/>
                      <a:pt x="234" y="135"/>
                    </a:cubicBezTo>
                    <a:cubicBezTo>
                      <a:pt x="198" y="170"/>
                      <a:pt x="162" y="205"/>
                      <a:pt x="125" y="240"/>
                    </a:cubicBezTo>
                    <a:cubicBezTo>
                      <a:pt x="123" y="241"/>
                      <a:pt x="121" y="243"/>
                      <a:pt x="118" y="243"/>
                    </a:cubicBezTo>
                    <a:cubicBezTo>
                      <a:pt x="88" y="248"/>
                      <a:pt x="57" y="252"/>
                      <a:pt x="27" y="256"/>
                    </a:cubicBezTo>
                    <a:cubicBezTo>
                      <a:pt x="25" y="256"/>
                      <a:pt x="24" y="257"/>
                      <a:pt x="22" y="257"/>
                    </a:cubicBezTo>
                    <a:cubicBezTo>
                      <a:pt x="20" y="257"/>
                      <a:pt x="17" y="257"/>
                      <a:pt x="15" y="257"/>
                    </a:cubicBezTo>
                    <a:close/>
                    <a:moveTo>
                      <a:pt x="42" y="164"/>
                    </a:moveTo>
                    <a:cubicBezTo>
                      <a:pt x="39" y="184"/>
                      <a:pt x="36" y="204"/>
                      <a:pt x="33" y="225"/>
                    </a:cubicBezTo>
                    <a:cubicBezTo>
                      <a:pt x="54" y="222"/>
                      <a:pt x="75" y="219"/>
                      <a:pt x="95" y="217"/>
                    </a:cubicBezTo>
                    <a:cubicBezTo>
                      <a:pt x="77" y="199"/>
                      <a:pt x="60" y="182"/>
                      <a:pt x="42" y="164"/>
                    </a:cubicBezTo>
                    <a:close/>
                  </a:path>
                </a:pathLst>
              </a:custGeom>
              <a:solidFill>
                <a:srgbClr val="E2A82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12893482" y="955806"/>
                <a:ext cx="1368425" cy="577850"/>
              </a:xfrm>
              <a:custGeom>
                <a:rect b="b" l="l" r="r" t="t"/>
                <a:pathLst>
                  <a:path extrusionOk="0" h="153" w="363">
                    <a:moveTo>
                      <a:pt x="0" y="3"/>
                    </a:moveTo>
                    <a:cubicBezTo>
                      <a:pt x="2" y="1"/>
                      <a:pt x="4" y="1"/>
                      <a:pt x="5" y="3"/>
                    </a:cubicBezTo>
                    <a:cubicBezTo>
                      <a:pt x="30" y="34"/>
                      <a:pt x="65" y="43"/>
                      <a:pt x="101" y="51"/>
                    </a:cubicBezTo>
                    <a:cubicBezTo>
                      <a:pt x="135" y="59"/>
                      <a:pt x="171" y="60"/>
                      <a:pt x="206" y="58"/>
                    </a:cubicBezTo>
                    <a:cubicBezTo>
                      <a:pt x="245" y="56"/>
                      <a:pt x="283" y="50"/>
                      <a:pt x="319" y="33"/>
                    </a:cubicBezTo>
                    <a:cubicBezTo>
                      <a:pt x="334" y="26"/>
                      <a:pt x="347" y="18"/>
                      <a:pt x="357" y="4"/>
                    </a:cubicBezTo>
                    <a:cubicBezTo>
                      <a:pt x="358" y="3"/>
                      <a:pt x="360" y="2"/>
                      <a:pt x="362" y="0"/>
                    </a:cubicBezTo>
                    <a:cubicBezTo>
                      <a:pt x="362" y="3"/>
                      <a:pt x="363" y="5"/>
                      <a:pt x="363" y="7"/>
                    </a:cubicBezTo>
                    <a:cubicBezTo>
                      <a:pt x="363" y="26"/>
                      <a:pt x="363" y="45"/>
                      <a:pt x="363" y="65"/>
                    </a:cubicBezTo>
                    <a:cubicBezTo>
                      <a:pt x="363" y="83"/>
                      <a:pt x="353" y="95"/>
                      <a:pt x="340" y="106"/>
                    </a:cubicBezTo>
                    <a:cubicBezTo>
                      <a:pt x="317" y="124"/>
                      <a:pt x="289" y="134"/>
                      <a:pt x="261" y="140"/>
                    </a:cubicBezTo>
                    <a:cubicBezTo>
                      <a:pt x="196" y="153"/>
                      <a:pt x="132" y="151"/>
                      <a:pt x="68" y="130"/>
                    </a:cubicBezTo>
                    <a:cubicBezTo>
                      <a:pt x="50" y="123"/>
                      <a:pt x="32" y="114"/>
                      <a:pt x="18" y="101"/>
                    </a:cubicBezTo>
                    <a:cubicBezTo>
                      <a:pt x="9" y="92"/>
                      <a:pt x="3" y="82"/>
                      <a:pt x="0" y="71"/>
                    </a:cubicBezTo>
                    <a:cubicBezTo>
                      <a:pt x="0" y="48"/>
                      <a:pt x="0" y="26"/>
                      <a:pt x="0" y="3"/>
                    </a:cubicBezTo>
                    <a:close/>
                  </a:path>
                </a:pathLst>
              </a:custGeom>
              <a:solidFill>
                <a:srgbClr val="4D97A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12893482" y="1454281"/>
                <a:ext cx="950912" cy="611188"/>
              </a:xfrm>
              <a:custGeom>
                <a:rect b="b" l="l" r="r" t="t"/>
                <a:pathLst>
                  <a:path extrusionOk="0" h="162" w="252">
                    <a:moveTo>
                      <a:pt x="0" y="4"/>
                    </a:moveTo>
                    <a:cubicBezTo>
                      <a:pt x="1" y="1"/>
                      <a:pt x="3" y="0"/>
                      <a:pt x="5" y="3"/>
                    </a:cubicBezTo>
                    <a:cubicBezTo>
                      <a:pt x="29" y="37"/>
                      <a:pt x="65" y="49"/>
                      <a:pt x="103" y="58"/>
                    </a:cubicBezTo>
                    <a:cubicBezTo>
                      <a:pt x="144" y="68"/>
                      <a:pt x="186" y="69"/>
                      <a:pt x="229" y="64"/>
                    </a:cubicBezTo>
                    <a:cubicBezTo>
                      <a:pt x="236" y="63"/>
                      <a:pt x="243" y="62"/>
                      <a:pt x="250" y="61"/>
                    </a:cubicBezTo>
                    <a:cubicBezTo>
                      <a:pt x="251" y="61"/>
                      <a:pt x="251" y="62"/>
                      <a:pt x="252" y="62"/>
                    </a:cubicBezTo>
                    <a:cubicBezTo>
                      <a:pt x="250" y="63"/>
                      <a:pt x="249" y="64"/>
                      <a:pt x="247" y="65"/>
                    </a:cubicBezTo>
                    <a:cubicBezTo>
                      <a:pt x="237" y="74"/>
                      <a:pt x="228" y="83"/>
                      <a:pt x="218" y="93"/>
                    </a:cubicBezTo>
                    <a:cubicBezTo>
                      <a:pt x="215" y="95"/>
                      <a:pt x="213" y="98"/>
                      <a:pt x="213" y="102"/>
                    </a:cubicBezTo>
                    <a:cubicBezTo>
                      <a:pt x="210" y="120"/>
                      <a:pt x="208" y="137"/>
                      <a:pt x="206" y="155"/>
                    </a:cubicBezTo>
                    <a:cubicBezTo>
                      <a:pt x="205" y="158"/>
                      <a:pt x="204" y="159"/>
                      <a:pt x="201" y="159"/>
                    </a:cubicBezTo>
                    <a:cubicBezTo>
                      <a:pt x="150" y="162"/>
                      <a:pt x="101" y="153"/>
                      <a:pt x="56" y="128"/>
                    </a:cubicBezTo>
                    <a:cubicBezTo>
                      <a:pt x="36" y="117"/>
                      <a:pt x="18" y="103"/>
                      <a:pt x="7" y="83"/>
                    </a:cubicBezTo>
                    <a:cubicBezTo>
                      <a:pt x="4" y="76"/>
                      <a:pt x="2" y="69"/>
                      <a:pt x="0" y="62"/>
                    </a:cubicBezTo>
                    <a:cubicBezTo>
                      <a:pt x="0" y="43"/>
                      <a:pt x="0" y="23"/>
                      <a:pt x="0" y="4"/>
                    </a:cubicBezTo>
                    <a:close/>
                  </a:path>
                </a:pathLst>
              </a:custGeom>
              <a:solidFill>
                <a:srgbClr val="4D97A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14401606" y="1193931"/>
                <a:ext cx="493712" cy="501650"/>
              </a:xfrm>
              <a:custGeom>
                <a:rect b="b" l="l" r="r" t="t"/>
                <a:pathLst>
                  <a:path extrusionOk="0" h="133" w="131">
                    <a:moveTo>
                      <a:pt x="131" y="103"/>
                    </a:moveTo>
                    <a:cubicBezTo>
                      <a:pt x="127" y="117"/>
                      <a:pt x="115" y="124"/>
                      <a:pt x="106" y="133"/>
                    </a:cubicBezTo>
                    <a:cubicBezTo>
                      <a:pt x="71" y="98"/>
                      <a:pt x="36" y="63"/>
                      <a:pt x="0" y="27"/>
                    </a:cubicBezTo>
                    <a:cubicBezTo>
                      <a:pt x="7" y="20"/>
                      <a:pt x="15" y="12"/>
                      <a:pt x="24" y="6"/>
                    </a:cubicBezTo>
                    <a:cubicBezTo>
                      <a:pt x="32" y="0"/>
                      <a:pt x="43" y="2"/>
                      <a:pt x="51" y="9"/>
                    </a:cubicBezTo>
                    <a:cubicBezTo>
                      <a:pt x="76" y="34"/>
                      <a:pt x="100" y="58"/>
                      <a:pt x="125" y="83"/>
                    </a:cubicBezTo>
                    <a:cubicBezTo>
                      <a:pt x="128" y="87"/>
                      <a:pt x="129" y="92"/>
                      <a:pt x="131" y="96"/>
                    </a:cubicBezTo>
                    <a:cubicBezTo>
                      <a:pt x="131" y="98"/>
                      <a:pt x="131" y="101"/>
                      <a:pt x="131" y="103"/>
                    </a:cubicBezTo>
                    <a:close/>
                  </a:path>
                </a:pathLst>
              </a:custGeom>
              <a:solidFill>
                <a:srgbClr val="C4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12893482" y="333506"/>
                <a:ext cx="614362" cy="241300"/>
              </a:xfrm>
              <a:custGeom>
                <a:rect b="b" l="l" r="r" t="t"/>
                <a:pathLst>
                  <a:path extrusionOk="0" h="64" w="163">
                    <a:moveTo>
                      <a:pt x="163" y="0"/>
                    </a:moveTo>
                    <a:cubicBezTo>
                      <a:pt x="156" y="1"/>
                      <a:pt x="148" y="2"/>
                      <a:pt x="141" y="2"/>
                    </a:cubicBezTo>
                    <a:cubicBezTo>
                      <a:pt x="112" y="5"/>
                      <a:pt x="83" y="10"/>
                      <a:pt x="56" y="20"/>
                    </a:cubicBezTo>
                    <a:cubicBezTo>
                      <a:pt x="42" y="25"/>
                      <a:pt x="29" y="31"/>
                      <a:pt x="18" y="40"/>
                    </a:cubicBezTo>
                    <a:cubicBezTo>
                      <a:pt x="9" y="46"/>
                      <a:pt x="3" y="54"/>
                      <a:pt x="0" y="64"/>
                    </a:cubicBezTo>
                    <a:cubicBezTo>
                      <a:pt x="0" y="43"/>
                      <a:pt x="0" y="22"/>
                      <a:pt x="0" y="0"/>
                    </a:cubicBezTo>
                    <a:cubicBezTo>
                      <a:pt x="54" y="0"/>
                      <a:pt x="109" y="0"/>
                      <a:pt x="1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13850744" y="1986094"/>
                <a:ext cx="234950" cy="230188"/>
              </a:xfrm>
              <a:custGeom>
                <a:rect b="b" l="l" r="r" t="t"/>
                <a:pathLst>
                  <a:path extrusionOk="0" h="61" w="62">
                    <a:moveTo>
                      <a:pt x="9" y="0"/>
                    </a:moveTo>
                    <a:cubicBezTo>
                      <a:pt x="27" y="18"/>
                      <a:pt x="44" y="35"/>
                      <a:pt x="62" y="53"/>
                    </a:cubicBezTo>
                    <a:cubicBezTo>
                      <a:pt x="42" y="55"/>
                      <a:pt x="21" y="58"/>
                      <a:pt x="0" y="61"/>
                    </a:cubicBezTo>
                    <a:cubicBezTo>
                      <a:pt x="3" y="40"/>
                      <a:pt x="6" y="20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89" name="Google Shape;489;p11"/>
            <p:cNvSpPr/>
            <p:nvPr/>
          </p:nvSpPr>
          <p:spPr>
            <a:xfrm>
              <a:off x="4514850" y="6203800"/>
              <a:ext cx="10007622" cy="94421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19050">
              <a:solidFill>
                <a:srgbClr val="9CC2E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216000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Querying the data loaded into memory is different from caching. 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90" name="Google Shape;490;p11"/>
          <p:cNvSpPr/>
          <p:nvPr/>
        </p:nvSpPr>
        <p:spPr>
          <a:xfrm>
            <a:off x="4064000" y="816324"/>
            <a:ext cx="8122126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2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Language Flexibility in Spark</a:t>
            </a:r>
            <a:endParaRPr/>
          </a:p>
        </p:txBody>
      </p:sp>
      <p:grpSp>
        <p:nvGrpSpPr>
          <p:cNvPr id="496" name="Google Shape;496;p12"/>
          <p:cNvGrpSpPr/>
          <p:nvPr/>
        </p:nvGrpSpPr>
        <p:grpSpPr>
          <a:xfrm>
            <a:off x="2073643" y="3151630"/>
            <a:ext cx="4157189" cy="4895150"/>
            <a:chOff x="10887550" y="2836148"/>
            <a:chExt cx="4157189" cy="4895150"/>
          </a:xfrm>
        </p:grpSpPr>
        <p:grpSp>
          <p:nvGrpSpPr>
            <p:cNvPr id="497" name="Google Shape;497;p12"/>
            <p:cNvGrpSpPr/>
            <p:nvPr/>
          </p:nvGrpSpPr>
          <p:grpSpPr>
            <a:xfrm>
              <a:off x="10887550" y="2836148"/>
              <a:ext cx="1587967" cy="1825250"/>
              <a:chOff x="10844686" y="2750419"/>
              <a:chExt cx="1713673" cy="1969739"/>
            </a:xfrm>
          </p:grpSpPr>
          <p:sp>
            <p:nvSpPr>
              <p:cNvPr id="498" name="Google Shape;498;p12"/>
              <p:cNvSpPr/>
              <p:nvPr/>
            </p:nvSpPr>
            <p:spPr>
              <a:xfrm rot="5400000">
                <a:off x="10716653" y="2878452"/>
                <a:ext cx="1969739" cy="1713673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 result for java" id="499" name="Google Shape;499;p1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977977" y="2972693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0" name="Google Shape;500;p12"/>
            <p:cNvGrpSpPr/>
            <p:nvPr/>
          </p:nvGrpSpPr>
          <p:grpSpPr>
            <a:xfrm>
              <a:off x="12602555" y="2836148"/>
              <a:ext cx="1587967" cy="1825250"/>
              <a:chOff x="12695454" y="2750419"/>
              <a:chExt cx="1713673" cy="1969739"/>
            </a:xfrm>
          </p:grpSpPr>
          <p:sp>
            <p:nvSpPr>
              <p:cNvPr id="501" name="Google Shape;501;p12"/>
              <p:cNvSpPr/>
              <p:nvPr/>
            </p:nvSpPr>
            <p:spPr>
              <a:xfrm rot="5400000">
                <a:off x="12567421" y="2878452"/>
                <a:ext cx="1969739" cy="1713673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 result" id="502" name="Google Shape;502;p1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950329" y="3552996"/>
                <a:ext cx="1215433" cy="3608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3" name="Google Shape;503;p12"/>
            <p:cNvGrpSpPr/>
            <p:nvPr/>
          </p:nvGrpSpPr>
          <p:grpSpPr>
            <a:xfrm>
              <a:off x="13456772" y="4385420"/>
              <a:ext cx="1587967" cy="1825250"/>
              <a:chOff x="13617291" y="4422334"/>
              <a:chExt cx="1713673" cy="1969739"/>
            </a:xfrm>
          </p:grpSpPr>
          <p:sp>
            <p:nvSpPr>
              <p:cNvPr id="504" name="Google Shape;504;p12"/>
              <p:cNvSpPr/>
              <p:nvPr/>
            </p:nvSpPr>
            <p:spPr>
              <a:xfrm rot="5400000">
                <a:off x="13489258" y="4550367"/>
                <a:ext cx="1969739" cy="1713673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 result for Python logo png" id="505" name="Google Shape;505;p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3907959" y="4843575"/>
                <a:ext cx="1150660" cy="11506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6" name="Google Shape;506;p12"/>
            <p:cNvGrpSpPr/>
            <p:nvPr/>
          </p:nvGrpSpPr>
          <p:grpSpPr>
            <a:xfrm>
              <a:off x="12599270" y="5906048"/>
              <a:ext cx="1587967" cy="1825250"/>
              <a:chOff x="12691908" y="6063337"/>
              <a:chExt cx="1713673" cy="1969739"/>
            </a:xfrm>
          </p:grpSpPr>
          <p:sp>
            <p:nvSpPr>
              <p:cNvPr id="507" name="Google Shape;507;p12"/>
              <p:cNvSpPr/>
              <p:nvPr/>
            </p:nvSpPr>
            <p:spPr>
              <a:xfrm rot="5400000">
                <a:off x="12563875" y="6191370"/>
                <a:ext cx="1969739" cy="1713673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lt1"/>
              </a:solidFill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 result for r language logo png" id="508" name="Google Shape;508;p1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00913" y="6662899"/>
                <a:ext cx="1015720" cy="7706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9" name="Google Shape;509;p12"/>
            <p:cNvGrpSpPr/>
            <p:nvPr/>
          </p:nvGrpSpPr>
          <p:grpSpPr>
            <a:xfrm>
              <a:off x="11741768" y="4385421"/>
              <a:ext cx="1587967" cy="1825250"/>
              <a:chOff x="11741768" y="4385421"/>
              <a:chExt cx="1587967" cy="1825250"/>
            </a:xfrm>
          </p:grpSpPr>
          <p:sp>
            <p:nvSpPr>
              <p:cNvPr id="510" name="Google Shape;510;p12"/>
              <p:cNvSpPr/>
              <p:nvPr/>
            </p:nvSpPr>
            <p:spPr>
              <a:xfrm rot="5400000">
                <a:off x="11623126" y="4504062"/>
                <a:ext cx="1825250" cy="1587967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1270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 result for lambda function" id="511" name="Google Shape;511;p1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2327180" y="4880805"/>
                <a:ext cx="544180" cy="8002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12" name="Google Shape;512;p12"/>
          <p:cNvGrpSpPr/>
          <p:nvPr/>
        </p:nvGrpSpPr>
        <p:grpSpPr>
          <a:xfrm>
            <a:off x="7442190" y="3104243"/>
            <a:ext cx="7391073" cy="4942538"/>
            <a:chOff x="744862" y="3141919"/>
            <a:chExt cx="7391073" cy="4942538"/>
          </a:xfrm>
        </p:grpSpPr>
        <p:sp>
          <p:nvSpPr>
            <p:cNvPr id="513" name="Google Shape;513;p12"/>
            <p:cNvSpPr/>
            <p:nvPr/>
          </p:nvSpPr>
          <p:spPr>
            <a:xfrm>
              <a:off x="744862" y="3664117"/>
              <a:ext cx="7365673" cy="1102608"/>
            </a:xfrm>
            <a:prstGeom prst="roundRect">
              <a:avLst>
                <a:gd fmla="val 5149" name="adj"/>
              </a:avLst>
            </a:prstGeom>
            <a:solidFill>
              <a:srgbClr val="FBE4D4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3950" lIns="0" spcFirstLastPara="1" rIns="93950" wrap="square" tIns="93950">
              <a:noAutofit/>
            </a:bodyPr>
            <a:lstStyle/>
            <a:p>
              <a:pPr indent="0" lvl="0" marL="185738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supports popular development languages like Java, Scala, and Python and will support R.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770262" y="6161767"/>
              <a:ext cx="7365673" cy="1922690"/>
            </a:xfrm>
            <a:prstGeom prst="roundRect">
              <a:avLst>
                <a:gd fmla="val 6759" name="adj"/>
              </a:avLst>
            </a:prstGeom>
            <a:solidFill>
              <a:srgbClr val="FBE4D4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3950" lIns="0" spcFirstLastPara="1" rIns="93950" wrap="square" tIns="93950">
              <a:noAutofit/>
            </a:bodyPr>
            <a:lstStyle/>
            <a:p>
              <a:pPr indent="0" lvl="0" marL="185738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With the temporary exception of Java, a common element in these languages is that they provide methods to express operations using lambda functions and closures.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821062" y="5621767"/>
              <a:ext cx="6416317" cy="540000"/>
            </a:xfrm>
            <a:prstGeom prst="roundRect">
              <a:avLst>
                <a:gd fmla="val 16667" name="adj"/>
              </a:avLst>
            </a:prstGeom>
            <a:solidFill>
              <a:srgbClr val="9CDAEB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0950" lIns="91425" spcFirstLastPara="1" rIns="91425" wrap="square" tIns="14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Capability to define functions in-line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770262" y="3141919"/>
              <a:ext cx="6416317" cy="540000"/>
            </a:xfrm>
            <a:prstGeom prst="roundRect">
              <a:avLst>
                <a:gd fmla="val 16667" name="adj"/>
              </a:avLst>
            </a:prstGeom>
            <a:solidFill>
              <a:srgbClr val="9CDAEB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0950" lIns="91425" spcFirstLastPara="1" rIns="91425" wrap="square" tIns="14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Support for various development languages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12"/>
          <p:cNvSpPr/>
          <p:nvPr/>
        </p:nvSpPr>
        <p:spPr>
          <a:xfrm>
            <a:off x="4953000" y="816324"/>
            <a:ext cx="634611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12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is popular for its performance benefits over MapReduce.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Another important benefit is language flexibility, as explained below.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3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/>
              <a:t>Hadoop Ecosystem vs. Spark</a:t>
            </a:r>
            <a:endParaRPr b="1"/>
          </a:p>
        </p:txBody>
      </p:sp>
      <p:grpSp>
        <p:nvGrpSpPr>
          <p:cNvPr id="524" name="Google Shape;524;p13"/>
          <p:cNvGrpSpPr/>
          <p:nvPr/>
        </p:nvGrpSpPr>
        <p:grpSpPr>
          <a:xfrm>
            <a:off x="1988858" y="2549698"/>
            <a:ext cx="13573684" cy="5587786"/>
            <a:chOff x="1084424" y="2431267"/>
            <a:chExt cx="13573684" cy="5587786"/>
          </a:xfrm>
        </p:grpSpPr>
        <p:sp>
          <p:nvSpPr>
            <p:cNvPr id="525" name="Google Shape;525;p13"/>
            <p:cNvSpPr txBox="1"/>
            <p:nvPr/>
          </p:nvSpPr>
          <p:spPr>
            <a:xfrm>
              <a:off x="2111823" y="2597428"/>
              <a:ext cx="12546285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Batch Processing: </a:t>
              </a: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batch can be used over Hadoop MapReduce.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6" name="Google Shape;526;p13"/>
            <p:cNvSpPr txBox="1"/>
            <p:nvPr/>
          </p:nvSpPr>
          <p:spPr>
            <a:xfrm>
              <a:off x="2111823" y="3677955"/>
              <a:ext cx="9823867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Structured Data Analysis: </a:t>
              </a: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SQL can be used with SQL.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7" name="Google Shape;527;p13"/>
            <p:cNvSpPr txBox="1"/>
            <p:nvPr/>
          </p:nvSpPr>
          <p:spPr>
            <a:xfrm>
              <a:off x="2111823" y="4793811"/>
              <a:ext cx="12546284" cy="76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Machine Learning Analysis: </a:t>
              </a: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MLlib can be used for clustering, recommendations, and classification.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13"/>
            <p:cNvSpPr txBox="1"/>
            <p:nvPr/>
          </p:nvSpPr>
          <p:spPr>
            <a:xfrm>
              <a:off x="2094032" y="6079339"/>
              <a:ext cx="12546284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Interactive SQL Analysis: </a:t>
              </a: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SQL can be used over Stringer, Tez, or Impala.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13"/>
            <p:cNvSpPr txBox="1"/>
            <p:nvPr/>
          </p:nvSpPr>
          <p:spPr>
            <a:xfrm>
              <a:off x="2111823" y="7249652"/>
              <a:ext cx="12192993" cy="76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Real-time Streaming Data Analysis: </a:t>
              </a: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streaming can be used over specialized libraries like Storm.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30" name="Google Shape;530;p13"/>
            <p:cNvGrpSpPr/>
            <p:nvPr/>
          </p:nvGrpSpPr>
          <p:grpSpPr>
            <a:xfrm>
              <a:off x="1085554" y="2431267"/>
              <a:ext cx="747034" cy="747034"/>
              <a:chOff x="-936210" y="1880812"/>
              <a:chExt cx="747034" cy="747034"/>
            </a:xfrm>
          </p:grpSpPr>
          <p:pic>
            <p:nvPicPr>
              <p:cNvPr descr="Image result for batch processing icon" id="531" name="Google Shape;531;p13"/>
              <p:cNvPicPr preferRelativeResize="0"/>
              <p:nvPr/>
            </p:nvPicPr>
            <p:blipFill rotWithShape="1">
              <a:blip r:embed="rId3">
                <a:alphaModFix/>
              </a:blip>
              <a:srcRect b="7249" l="7604" r="8461" t="8812"/>
              <a:stretch/>
            </p:blipFill>
            <p:spPr>
              <a:xfrm>
                <a:off x="-863139" y="1939236"/>
                <a:ext cx="627017" cy="6270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2" name="Google Shape;532;p13"/>
              <p:cNvSpPr/>
              <p:nvPr/>
            </p:nvSpPr>
            <p:spPr>
              <a:xfrm>
                <a:off x="-936210" y="1880812"/>
                <a:ext cx="747034" cy="747034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BB4A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33" name="Google Shape;533;p13"/>
            <p:cNvGrpSpPr/>
            <p:nvPr/>
          </p:nvGrpSpPr>
          <p:grpSpPr>
            <a:xfrm>
              <a:off x="1085554" y="3603091"/>
              <a:ext cx="747034" cy="747034"/>
              <a:chOff x="-3318005" y="1367007"/>
              <a:chExt cx="747034" cy="747034"/>
            </a:xfrm>
          </p:grpSpPr>
          <p:pic>
            <p:nvPicPr>
              <p:cNvPr descr="Image result for structured data icon" id="534" name="Google Shape;534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39996" r="0" t="0"/>
              <a:stretch/>
            </p:blipFill>
            <p:spPr>
              <a:xfrm>
                <a:off x="-3237107" y="1517841"/>
                <a:ext cx="592307" cy="4491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5" name="Google Shape;535;p13"/>
              <p:cNvSpPr/>
              <p:nvPr/>
            </p:nvSpPr>
            <p:spPr>
              <a:xfrm>
                <a:off x="-3318005" y="1367007"/>
                <a:ext cx="747034" cy="747034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4E83B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36" name="Google Shape;536;p13"/>
            <p:cNvGrpSpPr/>
            <p:nvPr/>
          </p:nvGrpSpPr>
          <p:grpSpPr>
            <a:xfrm>
              <a:off x="1085554" y="4783855"/>
              <a:ext cx="747034" cy="747034"/>
              <a:chOff x="-1788505" y="2040532"/>
              <a:chExt cx="747034" cy="747034"/>
            </a:xfrm>
          </p:grpSpPr>
          <p:pic>
            <p:nvPicPr>
              <p:cNvPr descr="Image result for Machine learning icon" id="537" name="Google Shape;537;p1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-1714564" y="2115602"/>
                <a:ext cx="596893" cy="5968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8" name="Google Shape;538;p13"/>
              <p:cNvSpPr/>
              <p:nvPr/>
            </p:nvSpPr>
            <p:spPr>
              <a:xfrm>
                <a:off x="-1788505" y="2040532"/>
                <a:ext cx="747034" cy="747034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DA9B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39" name="Google Shape;539;p13"/>
            <p:cNvGrpSpPr/>
            <p:nvPr/>
          </p:nvGrpSpPr>
          <p:grpSpPr>
            <a:xfrm>
              <a:off x="1084424" y="6021454"/>
              <a:ext cx="747034" cy="747034"/>
              <a:chOff x="-3319134" y="889351"/>
              <a:chExt cx="747034" cy="747034"/>
            </a:xfrm>
          </p:grpSpPr>
          <p:sp>
            <p:nvSpPr>
              <p:cNvPr id="540" name="Google Shape;540;p13"/>
              <p:cNvSpPr/>
              <p:nvPr/>
            </p:nvSpPr>
            <p:spPr>
              <a:xfrm>
                <a:off x="-3319134" y="889351"/>
                <a:ext cx="747034" cy="747034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35C2C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541" name="Google Shape;541;p13"/>
              <p:cNvGrpSpPr/>
              <p:nvPr/>
            </p:nvGrpSpPr>
            <p:grpSpPr>
              <a:xfrm>
                <a:off x="-3182884" y="981778"/>
                <a:ext cx="502243" cy="588541"/>
                <a:chOff x="-6814589" y="3677393"/>
                <a:chExt cx="1330743" cy="1559397"/>
              </a:xfrm>
            </p:grpSpPr>
            <p:grpSp>
              <p:nvGrpSpPr>
                <p:cNvPr id="542" name="Google Shape;542;p13"/>
                <p:cNvGrpSpPr/>
                <p:nvPr/>
              </p:nvGrpSpPr>
              <p:grpSpPr>
                <a:xfrm>
                  <a:off x="-6814589" y="3677393"/>
                  <a:ext cx="1116789" cy="1325911"/>
                  <a:chOff x="-6814589" y="3677392"/>
                  <a:chExt cx="330576" cy="392477"/>
                </a:xfrm>
              </p:grpSpPr>
              <p:sp>
                <p:nvSpPr>
                  <p:cNvPr id="543" name="Google Shape;543;p13"/>
                  <p:cNvSpPr/>
                  <p:nvPr/>
                </p:nvSpPr>
                <p:spPr>
                  <a:xfrm>
                    <a:off x="-6814589" y="3677392"/>
                    <a:ext cx="327943" cy="168581"/>
                  </a:xfrm>
                  <a:custGeom>
                    <a:rect b="b" l="l" r="r" t="t"/>
                    <a:pathLst>
                      <a:path extrusionOk="0" h="156" w="304">
                        <a:moveTo>
                          <a:pt x="188" y="0"/>
                        </a:moveTo>
                        <a:cubicBezTo>
                          <a:pt x="206" y="6"/>
                          <a:pt x="225" y="4"/>
                          <a:pt x="243" y="11"/>
                        </a:cubicBezTo>
                        <a:cubicBezTo>
                          <a:pt x="249" y="13"/>
                          <a:pt x="256" y="14"/>
                          <a:pt x="263" y="17"/>
                        </a:cubicBezTo>
                        <a:cubicBezTo>
                          <a:pt x="297" y="30"/>
                          <a:pt x="304" y="40"/>
                          <a:pt x="304" y="76"/>
                        </a:cubicBezTo>
                        <a:cubicBezTo>
                          <a:pt x="304" y="115"/>
                          <a:pt x="298" y="123"/>
                          <a:pt x="262" y="137"/>
                        </a:cubicBezTo>
                        <a:cubicBezTo>
                          <a:pt x="215" y="154"/>
                          <a:pt x="167" y="156"/>
                          <a:pt x="118" y="152"/>
                        </a:cubicBezTo>
                        <a:cubicBezTo>
                          <a:pt x="91" y="149"/>
                          <a:pt x="63" y="144"/>
                          <a:pt x="38" y="133"/>
                        </a:cubicBezTo>
                        <a:cubicBezTo>
                          <a:pt x="15" y="124"/>
                          <a:pt x="0" y="109"/>
                          <a:pt x="5" y="82"/>
                        </a:cubicBezTo>
                        <a:cubicBezTo>
                          <a:pt x="5" y="81"/>
                          <a:pt x="5" y="79"/>
                          <a:pt x="5" y="77"/>
                        </a:cubicBezTo>
                        <a:cubicBezTo>
                          <a:pt x="5" y="39"/>
                          <a:pt x="11" y="30"/>
                          <a:pt x="47" y="17"/>
                        </a:cubicBezTo>
                        <a:cubicBezTo>
                          <a:pt x="69" y="8"/>
                          <a:pt x="93" y="4"/>
                          <a:pt x="117" y="2"/>
                        </a:cubicBezTo>
                        <a:cubicBezTo>
                          <a:pt x="121" y="0"/>
                          <a:pt x="127" y="3"/>
                          <a:pt x="131" y="0"/>
                        </a:cubicBezTo>
                        <a:cubicBezTo>
                          <a:pt x="141" y="0"/>
                          <a:pt x="150" y="0"/>
                          <a:pt x="160" y="0"/>
                        </a:cubicBezTo>
                        <a:cubicBezTo>
                          <a:pt x="165" y="2"/>
                          <a:pt x="169" y="2"/>
                          <a:pt x="174" y="0"/>
                        </a:cubicBezTo>
                        <a:cubicBezTo>
                          <a:pt x="179" y="0"/>
                          <a:pt x="184" y="0"/>
                          <a:pt x="188" y="0"/>
                        </a:cubicBezTo>
                        <a:close/>
                      </a:path>
                    </a:pathLst>
                  </a:custGeom>
                  <a:solidFill>
                    <a:srgbClr val="35C2C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2200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544" name="Google Shape;544;p13"/>
                  <p:cNvSpPr/>
                  <p:nvPr/>
                </p:nvSpPr>
                <p:spPr>
                  <a:xfrm>
                    <a:off x="-6810638" y="3936848"/>
                    <a:ext cx="323991" cy="133021"/>
                  </a:xfrm>
                  <a:custGeom>
                    <a:rect b="b" l="l" r="r" t="t"/>
                    <a:pathLst>
                      <a:path extrusionOk="0" h="123" w="301">
                        <a:moveTo>
                          <a:pt x="114" y="120"/>
                        </a:moveTo>
                        <a:cubicBezTo>
                          <a:pt x="83" y="118"/>
                          <a:pt x="53" y="112"/>
                          <a:pt x="26" y="97"/>
                        </a:cubicBezTo>
                        <a:cubicBezTo>
                          <a:pt x="9" y="89"/>
                          <a:pt x="0" y="77"/>
                          <a:pt x="1" y="57"/>
                        </a:cubicBezTo>
                        <a:cubicBezTo>
                          <a:pt x="3" y="39"/>
                          <a:pt x="2" y="21"/>
                          <a:pt x="2" y="3"/>
                        </a:cubicBezTo>
                        <a:cubicBezTo>
                          <a:pt x="52" y="44"/>
                          <a:pt x="112" y="45"/>
                          <a:pt x="172" y="44"/>
                        </a:cubicBezTo>
                        <a:cubicBezTo>
                          <a:pt x="191" y="43"/>
                          <a:pt x="209" y="40"/>
                          <a:pt x="228" y="38"/>
                        </a:cubicBezTo>
                        <a:cubicBezTo>
                          <a:pt x="235" y="41"/>
                          <a:pt x="240" y="37"/>
                          <a:pt x="245" y="33"/>
                        </a:cubicBezTo>
                        <a:cubicBezTo>
                          <a:pt x="264" y="26"/>
                          <a:pt x="285" y="20"/>
                          <a:pt x="300" y="0"/>
                        </a:cubicBezTo>
                        <a:cubicBezTo>
                          <a:pt x="300" y="25"/>
                          <a:pt x="301" y="48"/>
                          <a:pt x="300" y="71"/>
                        </a:cubicBezTo>
                        <a:cubicBezTo>
                          <a:pt x="299" y="84"/>
                          <a:pt x="289" y="90"/>
                          <a:pt x="279" y="96"/>
                        </a:cubicBezTo>
                        <a:cubicBezTo>
                          <a:pt x="253" y="111"/>
                          <a:pt x="224" y="116"/>
                          <a:pt x="195" y="120"/>
                        </a:cubicBezTo>
                        <a:cubicBezTo>
                          <a:pt x="192" y="120"/>
                          <a:pt x="187" y="118"/>
                          <a:pt x="185" y="123"/>
                        </a:cubicBezTo>
                        <a:cubicBezTo>
                          <a:pt x="181" y="123"/>
                          <a:pt x="176" y="123"/>
                          <a:pt x="171" y="123"/>
                        </a:cubicBezTo>
                        <a:cubicBezTo>
                          <a:pt x="166" y="120"/>
                          <a:pt x="162" y="120"/>
                          <a:pt x="157" y="123"/>
                        </a:cubicBezTo>
                        <a:cubicBezTo>
                          <a:pt x="147" y="123"/>
                          <a:pt x="138" y="123"/>
                          <a:pt x="128" y="123"/>
                        </a:cubicBezTo>
                        <a:cubicBezTo>
                          <a:pt x="124" y="119"/>
                          <a:pt x="118" y="123"/>
                          <a:pt x="114" y="120"/>
                        </a:cubicBezTo>
                        <a:close/>
                      </a:path>
                    </a:pathLst>
                  </a:custGeom>
                  <a:solidFill>
                    <a:srgbClr val="35C2C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2200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545" name="Google Shape;545;p13"/>
                  <p:cNvSpPr/>
                  <p:nvPr/>
                </p:nvSpPr>
                <p:spPr>
                  <a:xfrm>
                    <a:off x="-6688153" y="3677392"/>
                    <a:ext cx="15804" cy="3952"/>
                  </a:xfrm>
                  <a:custGeom>
                    <a:rect b="b" l="l" r="r" t="t"/>
                    <a:pathLst>
                      <a:path extrusionOk="0" h="4" w="14">
                        <a:moveTo>
                          <a:pt x="14" y="0"/>
                        </a:moveTo>
                        <a:cubicBezTo>
                          <a:pt x="10" y="4"/>
                          <a:pt x="5" y="3"/>
                          <a:pt x="0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5" y="0"/>
                          <a:pt x="10" y="0"/>
                          <a:pt x="14" y="0"/>
                        </a:cubicBezTo>
                        <a:close/>
                      </a:path>
                    </a:pathLst>
                  </a:custGeom>
                  <a:solidFill>
                    <a:srgbClr val="35C2C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2200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546" name="Google Shape;546;p13"/>
                  <p:cNvSpPr/>
                  <p:nvPr/>
                </p:nvSpPr>
                <p:spPr>
                  <a:xfrm>
                    <a:off x="-6642057" y="3677392"/>
                    <a:ext cx="15804" cy="3952"/>
                  </a:xfrm>
                  <a:custGeom>
                    <a:rect b="b" l="l" r="r" t="t"/>
                    <a:pathLst>
                      <a:path extrusionOk="0" h="4" w="14">
                        <a:moveTo>
                          <a:pt x="14" y="0"/>
                        </a:moveTo>
                        <a:cubicBezTo>
                          <a:pt x="9" y="4"/>
                          <a:pt x="5" y="4"/>
                          <a:pt x="0" y="0"/>
                        </a:cubicBezTo>
                        <a:cubicBezTo>
                          <a:pt x="5" y="0"/>
                          <a:pt x="9" y="0"/>
                          <a:pt x="14" y="0"/>
                        </a:cubicBezTo>
                        <a:close/>
                      </a:path>
                    </a:pathLst>
                  </a:custGeom>
                  <a:solidFill>
                    <a:srgbClr val="35C2C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2200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547" name="Google Shape;547;p13"/>
                  <p:cNvSpPr/>
                  <p:nvPr/>
                </p:nvSpPr>
                <p:spPr>
                  <a:xfrm>
                    <a:off x="-6688153" y="4064601"/>
                    <a:ext cx="15804" cy="5268"/>
                  </a:xfrm>
                  <a:custGeom>
                    <a:rect b="b" l="l" r="r" t="t"/>
                    <a:pathLst>
                      <a:path extrusionOk="0" h="5" w="14">
                        <a:moveTo>
                          <a:pt x="0" y="2"/>
                        </a:moveTo>
                        <a:cubicBezTo>
                          <a:pt x="5" y="2"/>
                          <a:pt x="10" y="0"/>
                          <a:pt x="14" y="5"/>
                        </a:cubicBezTo>
                        <a:cubicBezTo>
                          <a:pt x="10" y="5"/>
                          <a:pt x="5" y="5"/>
                          <a:pt x="0" y="5"/>
                        </a:cubicBezTo>
                        <a:cubicBezTo>
                          <a:pt x="0" y="4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35C2C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2200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548" name="Google Shape;548;p13"/>
                  <p:cNvSpPr/>
                  <p:nvPr/>
                </p:nvSpPr>
                <p:spPr>
                  <a:xfrm>
                    <a:off x="-6642057" y="4064601"/>
                    <a:ext cx="15804" cy="5268"/>
                  </a:xfrm>
                  <a:custGeom>
                    <a:rect b="b" l="l" r="r" t="t"/>
                    <a:pathLst>
                      <a:path extrusionOk="0" h="5" w="14">
                        <a:moveTo>
                          <a:pt x="0" y="5"/>
                        </a:moveTo>
                        <a:cubicBezTo>
                          <a:pt x="5" y="1"/>
                          <a:pt x="9" y="0"/>
                          <a:pt x="14" y="5"/>
                        </a:cubicBezTo>
                        <a:cubicBezTo>
                          <a:pt x="9" y="5"/>
                          <a:pt x="5" y="5"/>
                          <a:pt x="0" y="5"/>
                        </a:cubicBezTo>
                        <a:close/>
                      </a:path>
                    </a:pathLst>
                  </a:custGeom>
                  <a:solidFill>
                    <a:srgbClr val="35C2C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2200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549" name="Google Shape;549;p13"/>
                  <p:cNvSpPr/>
                  <p:nvPr/>
                </p:nvSpPr>
                <p:spPr>
                  <a:xfrm>
                    <a:off x="-6810638" y="3822266"/>
                    <a:ext cx="326625" cy="135655"/>
                  </a:xfrm>
                  <a:custGeom>
                    <a:rect b="b" l="l" r="r" t="t"/>
                    <a:pathLst>
                      <a:path extrusionOk="0" h="126" w="303">
                        <a:moveTo>
                          <a:pt x="2" y="2"/>
                        </a:moveTo>
                        <a:cubicBezTo>
                          <a:pt x="55" y="62"/>
                          <a:pt x="256" y="57"/>
                          <a:pt x="301" y="0"/>
                        </a:cubicBezTo>
                        <a:cubicBezTo>
                          <a:pt x="300" y="27"/>
                          <a:pt x="303" y="51"/>
                          <a:pt x="299" y="74"/>
                        </a:cubicBezTo>
                        <a:cubicBezTo>
                          <a:pt x="298" y="84"/>
                          <a:pt x="290" y="90"/>
                          <a:pt x="281" y="95"/>
                        </a:cubicBezTo>
                        <a:cubicBezTo>
                          <a:pt x="258" y="110"/>
                          <a:pt x="231" y="115"/>
                          <a:pt x="204" y="119"/>
                        </a:cubicBezTo>
                        <a:cubicBezTo>
                          <a:pt x="150" y="126"/>
                          <a:pt x="97" y="124"/>
                          <a:pt x="45" y="106"/>
                        </a:cubicBezTo>
                        <a:cubicBezTo>
                          <a:pt x="38" y="104"/>
                          <a:pt x="31" y="101"/>
                          <a:pt x="24" y="97"/>
                        </a:cubicBezTo>
                        <a:cubicBezTo>
                          <a:pt x="9" y="89"/>
                          <a:pt x="0" y="77"/>
                          <a:pt x="1" y="58"/>
                        </a:cubicBezTo>
                        <a:cubicBezTo>
                          <a:pt x="3" y="40"/>
                          <a:pt x="2" y="22"/>
                          <a:pt x="2" y="2"/>
                        </a:cubicBezTo>
                        <a:close/>
                      </a:path>
                    </a:pathLst>
                  </a:custGeom>
                  <a:solidFill>
                    <a:srgbClr val="35C2C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2200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550" name="Google Shape;550;p13"/>
                  <p:cNvSpPr/>
                  <p:nvPr/>
                </p:nvSpPr>
                <p:spPr>
                  <a:xfrm>
                    <a:off x="-6565669" y="3972408"/>
                    <a:ext cx="18439" cy="15804"/>
                  </a:xfrm>
                  <a:custGeom>
                    <a:rect b="b" l="l" r="r" t="t"/>
                    <a:pathLst>
                      <a:path extrusionOk="0" h="15" w="17">
                        <a:moveTo>
                          <a:pt x="17" y="0"/>
                        </a:moveTo>
                        <a:cubicBezTo>
                          <a:pt x="12" y="4"/>
                          <a:pt x="9" y="15"/>
                          <a:pt x="0" y="5"/>
                        </a:cubicBezTo>
                        <a:cubicBezTo>
                          <a:pt x="6" y="3"/>
                          <a:pt x="11" y="2"/>
                          <a:pt x="17" y="0"/>
                        </a:cubicBezTo>
                        <a:close/>
                      </a:path>
                    </a:pathLst>
                  </a:custGeom>
                  <a:solidFill>
                    <a:srgbClr val="35C2C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2200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551" name="Google Shape;551;p13"/>
                  <p:cNvSpPr/>
                  <p:nvPr/>
                </p:nvSpPr>
                <p:spPr>
                  <a:xfrm>
                    <a:off x="-6523524" y="3706367"/>
                    <a:ext cx="11854" cy="13170"/>
                  </a:xfrm>
                  <a:custGeom>
                    <a:rect b="b" l="l" r="r" t="t"/>
                    <a:pathLst>
                      <a:path extrusionOk="0" h="12" w="11">
                        <a:moveTo>
                          <a:pt x="0" y="6"/>
                        </a:moveTo>
                        <a:cubicBezTo>
                          <a:pt x="3" y="5"/>
                          <a:pt x="7" y="0"/>
                          <a:pt x="10" y="5"/>
                        </a:cubicBezTo>
                        <a:cubicBezTo>
                          <a:pt x="11" y="6"/>
                          <a:pt x="10" y="8"/>
                          <a:pt x="10" y="9"/>
                        </a:cubicBezTo>
                        <a:cubicBezTo>
                          <a:pt x="6" y="12"/>
                          <a:pt x="3" y="7"/>
                          <a:pt x="0" y="6"/>
                        </a:cubicBezTo>
                        <a:close/>
                      </a:path>
                    </a:pathLst>
                  </a:custGeom>
                  <a:solidFill>
                    <a:srgbClr val="35C2C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2200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552" name="Google Shape;552;p13"/>
                  <p:cNvSpPr/>
                  <p:nvPr/>
                </p:nvSpPr>
                <p:spPr>
                  <a:xfrm>
                    <a:off x="-6523524" y="4026406"/>
                    <a:ext cx="11854" cy="14488"/>
                  </a:xfrm>
                  <a:custGeom>
                    <a:rect b="b" l="l" r="r" t="t"/>
                    <a:pathLst>
                      <a:path extrusionOk="0" h="13" w="11">
                        <a:moveTo>
                          <a:pt x="0" y="7"/>
                        </a:moveTo>
                        <a:cubicBezTo>
                          <a:pt x="3" y="5"/>
                          <a:pt x="6" y="0"/>
                          <a:pt x="10" y="4"/>
                        </a:cubicBezTo>
                        <a:cubicBezTo>
                          <a:pt x="10" y="4"/>
                          <a:pt x="11" y="7"/>
                          <a:pt x="10" y="7"/>
                        </a:cubicBezTo>
                        <a:cubicBezTo>
                          <a:pt x="7" y="13"/>
                          <a:pt x="3" y="8"/>
                          <a:pt x="0" y="7"/>
                        </a:cubicBezTo>
                        <a:close/>
                      </a:path>
                    </a:pathLst>
                  </a:custGeom>
                  <a:solidFill>
                    <a:srgbClr val="35C2C5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2200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grpSp>
              <p:nvGrpSpPr>
                <p:cNvPr id="553" name="Google Shape;553;p13"/>
                <p:cNvGrpSpPr/>
                <p:nvPr/>
              </p:nvGrpSpPr>
              <p:grpSpPr>
                <a:xfrm>
                  <a:off x="-6356682" y="4363954"/>
                  <a:ext cx="872836" cy="872836"/>
                  <a:chOff x="-5733876" y="6564232"/>
                  <a:chExt cx="872836" cy="872836"/>
                </a:xfrm>
              </p:grpSpPr>
              <p:sp>
                <p:nvSpPr>
                  <p:cNvPr id="554" name="Google Shape;554;p13"/>
                  <p:cNvSpPr/>
                  <p:nvPr/>
                </p:nvSpPr>
                <p:spPr>
                  <a:xfrm>
                    <a:off x="-5733876" y="6564232"/>
                    <a:ext cx="872836" cy="872836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2200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grpSp>
                <p:nvGrpSpPr>
                  <p:cNvPr id="555" name="Google Shape;555;p13"/>
                  <p:cNvGrpSpPr/>
                  <p:nvPr/>
                </p:nvGrpSpPr>
                <p:grpSpPr>
                  <a:xfrm>
                    <a:off x="-5727226" y="6619420"/>
                    <a:ext cx="817612" cy="786272"/>
                    <a:chOff x="-11410092" y="-5761884"/>
                    <a:chExt cx="7222147" cy="6945312"/>
                  </a:xfrm>
                </p:grpSpPr>
                <p:sp>
                  <p:nvSpPr>
                    <p:cNvPr id="556" name="Google Shape;556;p13"/>
                    <p:cNvSpPr/>
                    <p:nvPr/>
                  </p:nvSpPr>
                  <p:spPr>
                    <a:xfrm>
                      <a:off x="-7658220" y="-5761884"/>
                      <a:ext cx="3300413" cy="3471863"/>
                    </a:xfrm>
                    <a:custGeom>
                      <a:rect b="b" l="l" r="r" t="t"/>
                      <a:pathLst>
                        <a:path extrusionOk="0" h="4374" w="4159">
                          <a:moveTo>
                            <a:pt x="0" y="0"/>
                          </a:moveTo>
                          <a:lnTo>
                            <a:pt x="88" y="0"/>
                          </a:lnTo>
                          <a:lnTo>
                            <a:pt x="177" y="2"/>
                          </a:lnTo>
                          <a:lnTo>
                            <a:pt x="265" y="8"/>
                          </a:lnTo>
                          <a:lnTo>
                            <a:pt x="353" y="14"/>
                          </a:lnTo>
                          <a:lnTo>
                            <a:pt x="440" y="22"/>
                          </a:lnTo>
                          <a:lnTo>
                            <a:pt x="526" y="31"/>
                          </a:lnTo>
                          <a:lnTo>
                            <a:pt x="612" y="43"/>
                          </a:lnTo>
                          <a:lnTo>
                            <a:pt x="699" y="56"/>
                          </a:lnTo>
                          <a:lnTo>
                            <a:pt x="783" y="70"/>
                          </a:lnTo>
                          <a:lnTo>
                            <a:pt x="870" y="87"/>
                          </a:lnTo>
                          <a:lnTo>
                            <a:pt x="954" y="104"/>
                          </a:lnTo>
                          <a:lnTo>
                            <a:pt x="1037" y="123"/>
                          </a:lnTo>
                          <a:lnTo>
                            <a:pt x="1121" y="144"/>
                          </a:lnTo>
                          <a:lnTo>
                            <a:pt x="1204" y="167"/>
                          </a:lnTo>
                          <a:lnTo>
                            <a:pt x="1286" y="192"/>
                          </a:lnTo>
                          <a:lnTo>
                            <a:pt x="1367" y="219"/>
                          </a:lnTo>
                          <a:lnTo>
                            <a:pt x="1448" y="246"/>
                          </a:lnTo>
                          <a:lnTo>
                            <a:pt x="1526" y="275"/>
                          </a:lnTo>
                          <a:lnTo>
                            <a:pt x="1605" y="306"/>
                          </a:lnTo>
                          <a:lnTo>
                            <a:pt x="1686" y="338"/>
                          </a:lnTo>
                          <a:lnTo>
                            <a:pt x="1763" y="371"/>
                          </a:lnTo>
                          <a:lnTo>
                            <a:pt x="1841" y="406"/>
                          </a:lnTo>
                          <a:lnTo>
                            <a:pt x="1916" y="442"/>
                          </a:lnTo>
                          <a:lnTo>
                            <a:pt x="1993" y="480"/>
                          </a:lnTo>
                          <a:lnTo>
                            <a:pt x="2068" y="521"/>
                          </a:lnTo>
                          <a:lnTo>
                            <a:pt x="2143" y="561"/>
                          </a:lnTo>
                          <a:lnTo>
                            <a:pt x="2216" y="603"/>
                          </a:lnTo>
                          <a:lnTo>
                            <a:pt x="2289" y="647"/>
                          </a:lnTo>
                          <a:lnTo>
                            <a:pt x="2360" y="692"/>
                          </a:lnTo>
                          <a:lnTo>
                            <a:pt x="2431" y="738"/>
                          </a:lnTo>
                          <a:lnTo>
                            <a:pt x="2500" y="786"/>
                          </a:lnTo>
                          <a:lnTo>
                            <a:pt x="2569" y="836"/>
                          </a:lnTo>
                          <a:lnTo>
                            <a:pt x="2638" y="886"/>
                          </a:lnTo>
                          <a:lnTo>
                            <a:pt x="2705" y="937"/>
                          </a:lnTo>
                          <a:lnTo>
                            <a:pt x="2770" y="991"/>
                          </a:lnTo>
                          <a:lnTo>
                            <a:pt x="2836" y="1045"/>
                          </a:lnTo>
                          <a:lnTo>
                            <a:pt x="2962" y="1156"/>
                          </a:lnTo>
                          <a:lnTo>
                            <a:pt x="3085" y="1273"/>
                          </a:lnTo>
                          <a:lnTo>
                            <a:pt x="3202" y="1396"/>
                          </a:lnTo>
                          <a:lnTo>
                            <a:pt x="3316" y="1523"/>
                          </a:lnTo>
                          <a:lnTo>
                            <a:pt x="3425" y="1654"/>
                          </a:lnTo>
                          <a:lnTo>
                            <a:pt x="3477" y="1721"/>
                          </a:lnTo>
                          <a:lnTo>
                            <a:pt x="3529" y="1790"/>
                          </a:lnTo>
                          <a:lnTo>
                            <a:pt x="3579" y="1859"/>
                          </a:lnTo>
                          <a:lnTo>
                            <a:pt x="3627" y="1930"/>
                          </a:lnTo>
                          <a:lnTo>
                            <a:pt x="3673" y="2001"/>
                          </a:lnTo>
                          <a:lnTo>
                            <a:pt x="3719" y="2074"/>
                          </a:lnTo>
                          <a:lnTo>
                            <a:pt x="3765" y="2149"/>
                          </a:lnTo>
                          <a:lnTo>
                            <a:pt x="3807" y="2224"/>
                          </a:lnTo>
                          <a:lnTo>
                            <a:pt x="3849" y="2299"/>
                          </a:lnTo>
                          <a:lnTo>
                            <a:pt x="3890" y="2375"/>
                          </a:lnTo>
                          <a:lnTo>
                            <a:pt x="3928" y="2452"/>
                          </a:lnTo>
                          <a:lnTo>
                            <a:pt x="3967" y="2531"/>
                          </a:lnTo>
                          <a:lnTo>
                            <a:pt x="4001" y="2612"/>
                          </a:lnTo>
                          <a:lnTo>
                            <a:pt x="4036" y="2692"/>
                          </a:lnTo>
                          <a:lnTo>
                            <a:pt x="4068" y="2773"/>
                          </a:lnTo>
                          <a:lnTo>
                            <a:pt x="4101" y="2855"/>
                          </a:lnTo>
                          <a:lnTo>
                            <a:pt x="4130" y="2938"/>
                          </a:lnTo>
                          <a:lnTo>
                            <a:pt x="4159" y="3022"/>
                          </a:lnTo>
                          <a:lnTo>
                            <a:pt x="0" y="437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95E1E3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557" name="Google Shape;557;p13"/>
                    <p:cNvSpPr/>
                    <p:nvPr/>
                  </p:nvSpPr>
                  <p:spPr>
                    <a:xfrm>
                      <a:off x="-7658220" y="-3363172"/>
                      <a:ext cx="3470275" cy="3883025"/>
                    </a:xfrm>
                    <a:custGeom>
                      <a:rect b="b" l="l" r="r" t="t"/>
                      <a:pathLst>
                        <a:path extrusionOk="0" h="4893" w="4374">
                          <a:moveTo>
                            <a:pt x="4159" y="0"/>
                          </a:moveTo>
                          <a:lnTo>
                            <a:pt x="4185" y="85"/>
                          </a:lnTo>
                          <a:lnTo>
                            <a:pt x="4210" y="171"/>
                          </a:lnTo>
                          <a:lnTo>
                            <a:pt x="4233" y="256"/>
                          </a:lnTo>
                          <a:lnTo>
                            <a:pt x="4255" y="340"/>
                          </a:lnTo>
                          <a:lnTo>
                            <a:pt x="4274" y="427"/>
                          </a:lnTo>
                          <a:lnTo>
                            <a:pt x="4291" y="511"/>
                          </a:lnTo>
                          <a:lnTo>
                            <a:pt x="4306" y="598"/>
                          </a:lnTo>
                          <a:lnTo>
                            <a:pt x="4322" y="682"/>
                          </a:lnTo>
                          <a:lnTo>
                            <a:pt x="4333" y="768"/>
                          </a:lnTo>
                          <a:lnTo>
                            <a:pt x="4345" y="855"/>
                          </a:lnTo>
                          <a:lnTo>
                            <a:pt x="4354" y="941"/>
                          </a:lnTo>
                          <a:lnTo>
                            <a:pt x="4360" y="1026"/>
                          </a:lnTo>
                          <a:lnTo>
                            <a:pt x="4366" y="1112"/>
                          </a:lnTo>
                          <a:lnTo>
                            <a:pt x="4370" y="1199"/>
                          </a:lnTo>
                          <a:lnTo>
                            <a:pt x="4374" y="1283"/>
                          </a:lnTo>
                          <a:lnTo>
                            <a:pt x="4374" y="1369"/>
                          </a:lnTo>
                          <a:lnTo>
                            <a:pt x="4372" y="1454"/>
                          </a:lnTo>
                          <a:lnTo>
                            <a:pt x="4370" y="1540"/>
                          </a:lnTo>
                          <a:lnTo>
                            <a:pt x="4364" y="1625"/>
                          </a:lnTo>
                          <a:lnTo>
                            <a:pt x="4358" y="1709"/>
                          </a:lnTo>
                          <a:lnTo>
                            <a:pt x="4351" y="1794"/>
                          </a:lnTo>
                          <a:lnTo>
                            <a:pt x="4341" y="1878"/>
                          </a:lnTo>
                          <a:lnTo>
                            <a:pt x="4329" y="1963"/>
                          </a:lnTo>
                          <a:lnTo>
                            <a:pt x="4318" y="2047"/>
                          </a:lnTo>
                          <a:lnTo>
                            <a:pt x="4303" y="2130"/>
                          </a:lnTo>
                          <a:lnTo>
                            <a:pt x="4287" y="2214"/>
                          </a:lnTo>
                          <a:lnTo>
                            <a:pt x="4270" y="2297"/>
                          </a:lnTo>
                          <a:lnTo>
                            <a:pt x="4251" y="2379"/>
                          </a:lnTo>
                          <a:lnTo>
                            <a:pt x="4230" y="2462"/>
                          </a:lnTo>
                          <a:lnTo>
                            <a:pt x="4209" y="2543"/>
                          </a:lnTo>
                          <a:lnTo>
                            <a:pt x="4184" y="2623"/>
                          </a:lnTo>
                          <a:lnTo>
                            <a:pt x="4159" y="2704"/>
                          </a:lnTo>
                          <a:lnTo>
                            <a:pt x="4132" y="2784"/>
                          </a:lnTo>
                          <a:lnTo>
                            <a:pt x="4103" y="2865"/>
                          </a:lnTo>
                          <a:lnTo>
                            <a:pt x="4074" y="2944"/>
                          </a:lnTo>
                          <a:lnTo>
                            <a:pt x="4041" y="3023"/>
                          </a:lnTo>
                          <a:lnTo>
                            <a:pt x="4009" y="3099"/>
                          </a:lnTo>
                          <a:lnTo>
                            <a:pt x="3974" y="3178"/>
                          </a:lnTo>
                          <a:lnTo>
                            <a:pt x="3938" y="3255"/>
                          </a:lnTo>
                          <a:lnTo>
                            <a:pt x="3901" y="3330"/>
                          </a:lnTo>
                          <a:lnTo>
                            <a:pt x="3861" y="3405"/>
                          </a:lnTo>
                          <a:lnTo>
                            <a:pt x="3821" y="3479"/>
                          </a:lnTo>
                          <a:lnTo>
                            <a:pt x="3778" y="3554"/>
                          </a:lnTo>
                          <a:lnTo>
                            <a:pt x="3736" y="3627"/>
                          </a:lnTo>
                          <a:lnTo>
                            <a:pt x="3690" y="3700"/>
                          </a:lnTo>
                          <a:lnTo>
                            <a:pt x="3644" y="3771"/>
                          </a:lnTo>
                          <a:lnTo>
                            <a:pt x="3596" y="3842"/>
                          </a:lnTo>
                          <a:lnTo>
                            <a:pt x="3548" y="3911"/>
                          </a:lnTo>
                          <a:lnTo>
                            <a:pt x="3496" y="3981"/>
                          </a:lnTo>
                          <a:lnTo>
                            <a:pt x="3444" y="4048"/>
                          </a:lnTo>
                          <a:lnTo>
                            <a:pt x="3391" y="4115"/>
                          </a:lnTo>
                          <a:lnTo>
                            <a:pt x="3335" y="4182"/>
                          </a:lnTo>
                          <a:lnTo>
                            <a:pt x="3279" y="4247"/>
                          </a:lnTo>
                          <a:lnTo>
                            <a:pt x="3222" y="4311"/>
                          </a:lnTo>
                          <a:lnTo>
                            <a:pt x="3162" y="4374"/>
                          </a:lnTo>
                          <a:lnTo>
                            <a:pt x="3103" y="4436"/>
                          </a:lnTo>
                          <a:lnTo>
                            <a:pt x="3039" y="4497"/>
                          </a:lnTo>
                          <a:lnTo>
                            <a:pt x="2978" y="4557"/>
                          </a:lnTo>
                          <a:lnTo>
                            <a:pt x="2913" y="4616"/>
                          </a:lnTo>
                          <a:lnTo>
                            <a:pt x="2847" y="4674"/>
                          </a:lnTo>
                          <a:lnTo>
                            <a:pt x="2780" y="4729"/>
                          </a:lnTo>
                          <a:lnTo>
                            <a:pt x="2711" y="4785"/>
                          </a:lnTo>
                          <a:lnTo>
                            <a:pt x="2640" y="4839"/>
                          </a:lnTo>
                          <a:lnTo>
                            <a:pt x="2569" y="4893"/>
                          </a:lnTo>
                          <a:lnTo>
                            <a:pt x="0" y="1352"/>
                          </a:lnTo>
                          <a:lnTo>
                            <a:pt x="4159" y="0"/>
                          </a:lnTo>
                          <a:close/>
                        </a:path>
                      </a:pathLst>
                    </a:custGeom>
                    <a:solidFill>
                      <a:srgbClr val="95E1E3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558" name="Google Shape;558;p13"/>
                    <p:cNvSpPr/>
                    <p:nvPr/>
                  </p:nvSpPr>
                  <p:spPr>
                    <a:xfrm>
                      <a:off x="-9701332" y="-2290022"/>
                      <a:ext cx="4081463" cy="3473450"/>
                    </a:xfrm>
                    <a:custGeom>
                      <a:rect b="b" l="l" r="r" t="t"/>
                      <a:pathLst>
                        <a:path extrusionOk="0" h="4376" w="5142">
                          <a:moveTo>
                            <a:pt x="5142" y="3541"/>
                          </a:moveTo>
                          <a:lnTo>
                            <a:pt x="5071" y="3592"/>
                          </a:lnTo>
                          <a:lnTo>
                            <a:pt x="4998" y="3640"/>
                          </a:lnTo>
                          <a:lnTo>
                            <a:pt x="4923" y="3690"/>
                          </a:lnTo>
                          <a:lnTo>
                            <a:pt x="4848" y="3736"/>
                          </a:lnTo>
                          <a:lnTo>
                            <a:pt x="4773" y="3781"/>
                          </a:lnTo>
                          <a:lnTo>
                            <a:pt x="4698" y="3825"/>
                          </a:lnTo>
                          <a:lnTo>
                            <a:pt x="4622" y="3865"/>
                          </a:lnTo>
                          <a:lnTo>
                            <a:pt x="4545" y="3905"/>
                          </a:lnTo>
                          <a:lnTo>
                            <a:pt x="4466" y="3944"/>
                          </a:lnTo>
                          <a:lnTo>
                            <a:pt x="4387" y="3980"/>
                          </a:lnTo>
                          <a:lnTo>
                            <a:pt x="4309" y="4017"/>
                          </a:lnTo>
                          <a:lnTo>
                            <a:pt x="4230" y="4049"/>
                          </a:lnTo>
                          <a:lnTo>
                            <a:pt x="4149" y="4082"/>
                          </a:lnTo>
                          <a:lnTo>
                            <a:pt x="4071" y="4111"/>
                          </a:lnTo>
                          <a:lnTo>
                            <a:pt x="3990" y="4140"/>
                          </a:lnTo>
                          <a:lnTo>
                            <a:pt x="3909" y="4166"/>
                          </a:lnTo>
                          <a:lnTo>
                            <a:pt x="3829" y="4191"/>
                          </a:lnTo>
                          <a:lnTo>
                            <a:pt x="3746" y="4216"/>
                          </a:lnTo>
                          <a:lnTo>
                            <a:pt x="3664" y="4238"/>
                          </a:lnTo>
                          <a:lnTo>
                            <a:pt x="3581" y="4259"/>
                          </a:lnTo>
                          <a:lnTo>
                            <a:pt x="3498" y="4278"/>
                          </a:lnTo>
                          <a:lnTo>
                            <a:pt x="3414" y="4293"/>
                          </a:lnTo>
                          <a:lnTo>
                            <a:pt x="3331" y="4310"/>
                          </a:lnTo>
                          <a:lnTo>
                            <a:pt x="3247" y="4324"/>
                          </a:lnTo>
                          <a:lnTo>
                            <a:pt x="3164" y="4335"/>
                          </a:lnTo>
                          <a:lnTo>
                            <a:pt x="3080" y="4347"/>
                          </a:lnTo>
                          <a:lnTo>
                            <a:pt x="2995" y="4355"/>
                          </a:lnTo>
                          <a:lnTo>
                            <a:pt x="2911" y="4362"/>
                          </a:lnTo>
                          <a:lnTo>
                            <a:pt x="2826" y="4368"/>
                          </a:lnTo>
                          <a:lnTo>
                            <a:pt x="2742" y="4372"/>
                          </a:lnTo>
                          <a:lnTo>
                            <a:pt x="2657" y="4376"/>
                          </a:lnTo>
                          <a:lnTo>
                            <a:pt x="2573" y="4376"/>
                          </a:lnTo>
                          <a:lnTo>
                            <a:pt x="2489" y="4376"/>
                          </a:lnTo>
                          <a:lnTo>
                            <a:pt x="2404" y="4372"/>
                          </a:lnTo>
                          <a:lnTo>
                            <a:pt x="2320" y="4368"/>
                          </a:lnTo>
                          <a:lnTo>
                            <a:pt x="2235" y="4362"/>
                          </a:lnTo>
                          <a:lnTo>
                            <a:pt x="2151" y="4355"/>
                          </a:lnTo>
                          <a:lnTo>
                            <a:pt x="2066" y="4347"/>
                          </a:lnTo>
                          <a:lnTo>
                            <a:pt x="1982" y="4335"/>
                          </a:lnTo>
                          <a:lnTo>
                            <a:pt x="1899" y="4324"/>
                          </a:lnTo>
                          <a:lnTo>
                            <a:pt x="1815" y="4310"/>
                          </a:lnTo>
                          <a:lnTo>
                            <a:pt x="1730" y="4293"/>
                          </a:lnTo>
                          <a:lnTo>
                            <a:pt x="1648" y="4278"/>
                          </a:lnTo>
                          <a:lnTo>
                            <a:pt x="1565" y="4259"/>
                          </a:lnTo>
                          <a:lnTo>
                            <a:pt x="1482" y="4238"/>
                          </a:lnTo>
                          <a:lnTo>
                            <a:pt x="1400" y="4216"/>
                          </a:lnTo>
                          <a:lnTo>
                            <a:pt x="1317" y="4191"/>
                          </a:lnTo>
                          <a:lnTo>
                            <a:pt x="1237" y="4166"/>
                          </a:lnTo>
                          <a:lnTo>
                            <a:pt x="1154" y="4140"/>
                          </a:lnTo>
                          <a:lnTo>
                            <a:pt x="1074" y="4111"/>
                          </a:lnTo>
                          <a:lnTo>
                            <a:pt x="993" y="4082"/>
                          </a:lnTo>
                          <a:lnTo>
                            <a:pt x="914" y="4049"/>
                          </a:lnTo>
                          <a:lnTo>
                            <a:pt x="835" y="4017"/>
                          </a:lnTo>
                          <a:lnTo>
                            <a:pt x="755" y="3980"/>
                          </a:lnTo>
                          <a:lnTo>
                            <a:pt x="678" y="3944"/>
                          </a:lnTo>
                          <a:lnTo>
                            <a:pt x="599" y="3905"/>
                          </a:lnTo>
                          <a:lnTo>
                            <a:pt x="523" y="3865"/>
                          </a:lnTo>
                          <a:lnTo>
                            <a:pt x="446" y="3825"/>
                          </a:lnTo>
                          <a:lnTo>
                            <a:pt x="371" y="3781"/>
                          </a:lnTo>
                          <a:lnTo>
                            <a:pt x="294" y="3736"/>
                          </a:lnTo>
                          <a:lnTo>
                            <a:pt x="221" y="3690"/>
                          </a:lnTo>
                          <a:lnTo>
                            <a:pt x="146" y="3640"/>
                          </a:lnTo>
                          <a:lnTo>
                            <a:pt x="73" y="3592"/>
                          </a:lnTo>
                          <a:lnTo>
                            <a:pt x="0" y="3541"/>
                          </a:lnTo>
                          <a:lnTo>
                            <a:pt x="2573" y="0"/>
                          </a:lnTo>
                          <a:lnTo>
                            <a:pt x="5142" y="3541"/>
                          </a:lnTo>
                          <a:close/>
                        </a:path>
                      </a:pathLst>
                    </a:custGeom>
                    <a:solidFill>
                      <a:srgbClr val="95E1E3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559" name="Google Shape;559;p13"/>
                    <p:cNvSpPr/>
                    <p:nvPr/>
                  </p:nvSpPr>
                  <p:spPr>
                    <a:xfrm>
                      <a:off x="-11410092" y="-3297342"/>
                      <a:ext cx="3473449" cy="3883024"/>
                    </a:xfrm>
                    <a:custGeom>
                      <a:rect b="b" l="l" r="r" t="t"/>
                      <a:pathLst>
                        <a:path extrusionOk="0" h="4893" w="4376">
                          <a:moveTo>
                            <a:pt x="1803" y="4893"/>
                          </a:moveTo>
                          <a:lnTo>
                            <a:pt x="1732" y="4839"/>
                          </a:lnTo>
                          <a:lnTo>
                            <a:pt x="1663" y="4785"/>
                          </a:lnTo>
                          <a:lnTo>
                            <a:pt x="1594" y="4729"/>
                          </a:lnTo>
                          <a:lnTo>
                            <a:pt x="1527" y="4674"/>
                          </a:lnTo>
                          <a:lnTo>
                            <a:pt x="1462" y="4616"/>
                          </a:lnTo>
                          <a:lnTo>
                            <a:pt x="1396" y="4557"/>
                          </a:lnTo>
                          <a:lnTo>
                            <a:pt x="1333" y="4497"/>
                          </a:lnTo>
                          <a:lnTo>
                            <a:pt x="1271" y="4436"/>
                          </a:lnTo>
                          <a:lnTo>
                            <a:pt x="1212" y="4374"/>
                          </a:lnTo>
                          <a:lnTo>
                            <a:pt x="1152" y="4311"/>
                          </a:lnTo>
                          <a:lnTo>
                            <a:pt x="1095" y="4247"/>
                          </a:lnTo>
                          <a:lnTo>
                            <a:pt x="1037" y="4182"/>
                          </a:lnTo>
                          <a:lnTo>
                            <a:pt x="983" y="4115"/>
                          </a:lnTo>
                          <a:lnTo>
                            <a:pt x="930" y="4048"/>
                          </a:lnTo>
                          <a:lnTo>
                            <a:pt x="878" y="3981"/>
                          </a:lnTo>
                          <a:lnTo>
                            <a:pt x="826" y="3911"/>
                          </a:lnTo>
                          <a:lnTo>
                            <a:pt x="778" y="3842"/>
                          </a:lnTo>
                          <a:lnTo>
                            <a:pt x="730" y="3771"/>
                          </a:lnTo>
                          <a:lnTo>
                            <a:pt x="684" y="3700"/>
                          </a:lnTo>
                          <a:lnTo>
                            <a:pt x="638" y="3627"/>
                          </a:lnTo>
                          <a:lnTo>
                            <a:pt x="594" y="3554"/>
                          </a:lnTo>
                          <a:lnTo>
                            <a:pt x="553" y="3479"/>
                          </a:lnTo>
                          <a:lnTo>
                            <a:pt x="511" y="3405"/>
                          </a:lnTo>
                          <a:lnTo>
                            <a:pt x="473" y="3330"/>
                          </a:lnTo>
                          <a:lnTo>
                            <a:pt x="436" y="3255"/>
                          </a:lnTo>
                          <a:lnTo>
                            <a:pt x="400" y="3178"/>
                          </a:lnTo>
                          <a:lnTo>
                            <a:pt x="365" y="3099"/>
                          </a:lnTo>
                          <a:lnTo>
                            <a:pt x="333" y="3023"/>
                          </a:lnTo>
                          <a:lnTo>
                            <a:pt x="300" y="2944"/>
                          </a:lnTo>
                          <a:lnTo>
                            <a:pt x="271" y="2865"/>
                          </a:lnTo>
                          <a:lnTo>
                            <a:pt x="242" y="2784"/>
                          </a:lnTo>
                          <a:lnTo>
                            <a:pt x="215" y="2704"/>
                          </a:lnTo>
                          <a:lnTo>
                            <a:pt x="189" y="2623"/>
                          </a:lnTo>
                          <a:lnTo>
                            <a:pt x="166" y="2543"/>
                          </a:lnTo>
                          <a:lnTo>
                            <a:pt x="144" y="2462"/>
                          </a:lnTo>
                          <a:lnTo>
                            <a:pt x="123" y="2379"/>
                          </a:lnTo>
                          <a:lnTo>
                            <a:pt x="104" y="2297"/>
                          </a:lnTo>
                          <a:lnTo>
                            <a:pt x="87" y="2214"/>
                          </a:lnTo>
                          <a:lnTo>
                            <a:pt x="70" y="2130"/>
                          </a:lnTo>
                          <a:lnTo>
                            <a:pt x="56" y="2047"/>
                          </a:lnTo>
                          <a:lnTo>
                            <a:pt x="43" y="1963"/>
                          </a:lnTo>
                          <a:lnTo>
                            <a:pt x="33" y="1878"/>
                          </a:lnTo>
                          <a:lnTo>
                            <a:pt x="23" y="1794"/>
                          </a:lnTo>
                          <a:lnTo>
                            <a:pt x="16" y="1709"/>
                          </a:lnTo>
                          <a:lnTo>
                            <a:pt x="8" y="1625"/>
                          </a:lnTo>
                          <a:lnTo>
                            <a:pt x="4" y="1540"/>
                          </a:lnTo>
                          <a:lnTo>
                            <a:pt x="2" y="1454"/>
                          </a:lnTo>
                          <a:lnTo>
                            <a:pt x="0" y="1369"/>
                          </a:lnTo>
                          <a:lnTo>
                            <a:pt x="0" y="1283"/>
                          </a:lnTo>
                          <a:lnTo>
                            <a:pt x="2" y="1199"/>
                          </a:lnTo>
                          <a:lnTo>
                            <a:pt x="8" y="1112"/>
                          </a:lnTo>
                          <a:lnTo>
                            <a:pt x="12" y="1026"/>
                          </a:lnTo>
                          <a:lnTo>
                            <a:pt x="20" y="941"/>
                          </a:lnTo>
                          <a:lnTo>
                            <a:pt x="29" y="855"/>
                          </a:lnTo>
                          <a:lnTo>
                            <a:pt x="39" y="768"/>
                          </a:lnTo>
                          <a:lnTo>
                            <a:pt x="52" y="682"/>
                          </a:lnTo>
                          <a:lnTo>
                            <a:pt x="66" y="598"/>
                          </a:lnTo>
                          <a:lnTo>
                            <a:pt x="83" y="511"/>
                          </a:lnTo>
                          <a:lnTo>
                            <a:pt x="100" y="427"/>
                          </a:lnTo>
                          <a:lnTo>
                            <a:pt x="119" y="340"/>
                          </a:lnTo>
                          <a:lnTo>
                            <a:pt x="141" y="256"/>
                          </a:lnTo>
                          <a:lnTo>
                            <a:pt x="164" y="171"/>
                          </a:lnTo>
                          <a:lnTo>
                            <a:pt x="189" y="85"/>
                          </a:lnTo>
                          <a:lnTo>
                            <a:pt x="215" y="0"/>
                          </a:lnTo>
                          <a:lnTo>
                            <a:pt x="4376" y="1352"/>
                          </a:lnTo>
                          <a:lnTo>
                            <a:pt x="1803" y="4893"/>
                          </a:lnTo>
                          <a:close/>
                        </a:path>
                      </a:pathLst>
                    </a:custGeom>
                    <a:solidFill>
                      <a:srgbClr val="A5A5A5"/>
                    </a:solidFill>
                    <a:ln cap="flat" cmpd="sng" w="571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560" name="Google Shape;560;p13"/>
                    <p:cNvSpPr/>
                    <p:nvPr/>
                  </p:nvSpPr>
                  <p:spPr>
                    <a:xfrm>
                      <a:off x="-10961807" y="-5761884"/>
                      <a:ext cx="3303588" cy="3471863"/>
                    </a:xfrm>
                    <a:custGeom>
                      <a:rect b="b" l="l" r="r" t="t"/>
                      <a:pathLst>
                        <a:path extrusionOk="0" h="4374" w="4161">
                          <a:moveTo>
                            <a:pt x="0" y="3022"/>
                          </a:moveTo>
                          <a:lnTo>
                            <a:pt x="27" y="2938"/>
                          </a:lnTo>
                          <a:lnTo>
                            <a:pt x="58" y="2855"/>
                          </a:lnTo>
                          <a:lnTo>
                            <a:pt x="89" y="2773"/>
                          </a:lnTo>
                          <a:lnTo>
                            <a:pt x="121" y="2692"/>
                          </a:lnTo>
                          <a:lnTo>
                            <a:pt x="156" y="2612"/>
                          </a:lnTo>
                          <a:lnTo>
                            <a:pt x="192" y="2531"/>
                          </a:lnTo>
                          <a:lnTo>
                            <a:pt x="231" y="2452"/>
                          </a:lnTo>
                          <a:lnTo>
                            <a:pt x="269" y="2375"/>
                          </a:lnTo>
                          <a:lnTo>
                            <a:pt x="310" y="2299"/>
                          </a:lnTo>
                          <a:lnTo>
                            <a:pt x="352" y="2224"/>
                          </a:lnTo>
                          <a:lnTo>
                            <a:pt x="394" y="2149"/>
                          </a:lnTo>
                          <a:lnTo>
                            <a:pt x="438" y="2074"/>
                          </a:lnTo>
                          <a:lnTo>
                            <a:pt x="484" y="2001"/>
                          </a:lnTo>
                          <a:lnTo>
                            <a:pt x="532" y="1930"/>
                          </a:lnTo>
                          <a:lnTo>
                            <a:pt x="580" y="1859"/>
                          </a:lnTo>
                          <a:lnTo>
                            <a:pt x="630" y="1790"/>
                          </a:lnTo>
                          <a:lnTo>
                            <a:pt x="682" y="1721"/>
                          </a:lnTo>
                          <a:lnTo>
                            <a:pt x="734" y="1654"/>
                          </a:lnTo>
                          <a:lnTo>
                            <a:pt x="843" y="1523"/>
                          </a:lnTo>
                          <a:lnTo>
                            <a:pt x="957" y="1396"/>
                          </a:lnTo>
                          <a:lnTo>
                            <a:pt x="1074" y="1273"/>
                          </a:lnTo>
                          <a:lnTo>
                            <a:pt x="1197" y="1156"/>
                          </a:lnTo>
                          <a:lnTo>
                            <a:pt x="1323" y="1045"/>
                          </a:lnTo>
                          <a:lnTo>
                            <a:pt x="1389" y="991"/>
                          </a:lnTo>
                          <a:lnTo>
                            <a:pt x="1454" y="937"/>
                          </a:lnTo>
                          <a:lnTo>
                            <a:pt x="1521" y="886"/>
                          </a:lnTo>
                          <a:lnTo>
                            <a:pt x="1588" y="836"/>
                          </a:lnTo>
                          <a:lnTo>
                            <a:pt x="1657" y="786"/>
                          </a:lnTo>
                          <a:lnTo>
                            <a:pt x="1728" y="738"/>
                          </a:lnTo>
                          <a:lnTo>
                            <a:pt x="1799" y="692"/>
                          </a:lnTo>
                          <a:lnTo>
                            <a:pt x="1871" y="647"/>
                          </a:lnTo>
                          <a:lnTo>
                            <a:pt x="1943" y="603"/>
                          </a:lnTo>
                          <a:lnTo>
                            <a:pt x="2016" y="561"/>
                          </a:lnTo>
                          <a:lnTo>
                            <a:pt x="2091" y="521"/>
                          </a:lnTo>
                          <a:lnTo>
                            <a:pt x="2166" y="480"/>
                          </a:lnTo>
                          <a:lnTo>
                            <a:pt x="2241" y="442"/>
                          </a:lnTo>
                          <a:lnTo>
                            <a:pt x="2318" y="406"/>
                          </a:lnTo>
                          <a:lnTo>
                            <a:pt x="2395" y="371"/>
                          </a:lnTo>
                          <a:lnTo>
                            <a:pt x="2473" y="338"/>
                          </a:lnTo>
                          <a:lnTo>
                            <a:pt x="2552" y="306"/>
                          </a:lnTo>
                          <a:lnTo>
                            <a:pt x="2633" y="275"/>
                          </a:lnTo>
                          <a:lnTo>
                            <a:pt x="2711" y="246"/>
                          </a:lnTo>
                          <a:lnTo>
                            <a:pt x="2794" y="219"/>
                          </a:lnTo>
                          <a:lnTo>
                            <a:pt x="2875" y="192"/>
                          </a:lnTo>
                          <a:lnTo>
                            <a:pt x="2957" y="167"/>
                          </a:lnTo>
                          <a:lnTo>
                            <a:pt x="3040" y="144"/>
                          </a:lnTo>
                          <a:lnTo>
                            <a:pt x="3122" y="123"/>
                          </a:lnTo>
                          <a:lnTo>
                            <a:pt x="3207" y="104"/>
                          </a:lnTo>
                          <a:lnTo>
                            <a:pt x="3291" y="87"/>
                          </a:lnTo>
                          <a:lnTo>
                            <a:pt x="3376" y="70"/>
                          </a:lnTo>
                          <a:lnTo>
                            <a:pt x="3462" y="56"/>
                          </a:lnTo>
                          <a:lnTo>
                            <a:pt x="3549" y="43"/>
                          </a:lnTo>
                          <a:lnTo>
                            <a:pt x="3635" y="31"/>
                          </a:lnTo>
                          <a:lnTo>
                            <a:pt x="3721" y="22"/>
                          </a:lnTo>
                          <a:lnTo>
                            <a:pt x="3808" y="14"/>
                          </a:lnTo>
                          <a:lnTo>
                            <a:pt x="3896" y="8"/>
                          </a:lnTo>
                          <a:lnTo>
                            <a:pt x="3984" y="2"/>
                          </a:lnTo>
                          <a:lnTo>
                            <a:pt x="4073" y="0"/>
                          </a:lnTo>
                          <a:lnTo>
                            <a:pt x="4161" y="0"/>
                          </a:lnTo>
                          <a:lnTo>
                            <a:pt x="4161" y="4374"/>
                          </a:lnTo>
                          <a:lnTo>
                            <a:pt x="0" y="3022"/>
                          </a:lnTo>
                          <a:close/>
                        </a:path>
                      </a:pathLst>
                    </a:custGeom>
                    <a:solidFill>
                      <a:srgbClr val="95E1E3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</p:grpSp>
            </p:grpSp>
          </p:grpSp>
        </p:grpSp>
        <p:grpSp>
          <p:nvGrpSpPr>
            <p:cNvPr id="561" name="Google Shape;561;p13"/>
            <p:cNvGrpSpPr/>
            <p:nvPr/>
          </p:nvGrpSpPr>
          <p:grpSpPr>
            <a:xfrm>
              <a:off x="1084424" y="7236668"/>
              <a:ext cx="747034" cy="747034"/>
              <a:chOff x="-2240617" y="1909057"/>
              <a:chExt cx="747034" cy="747034"/>
            </a:xfrm>
          </p:grpSpPr>
          <p:sp>
            <p:nvSpPr>
              <p:cNvPr id="562" name="Google Shape;562;p13"/>
              <p:cNvSpPr/>
              <p:nvPr/>
            </p:nvSpPr>
            <p:spPr>
              <a:xfrm>
                <a:off x="-2240617" y="1909057"/>
                <a:ext cx="747034" cy="747034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0A9A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563" name="Google Shape;563;p13"/>
              <p:cNvGrpSpPr/>
              <p:nvPr/>
            </p:nvGrpSpPr>
            <p:grpSpPr>
              <a:xfrm>
                <a:off x="-2129674" y="2018879"/>
                <a:ext cx="568692" cy="527389"/>
                <a:chOff x="619125" y="4140201"/>
                <a:chExt cx="852488" cy="790574"/>
              </a:xfrm>
            </p:grpSpPr>
            <p:sp>
              <p:nvSpPr>
                <p:cNvPr id="564" name="Google Shape;564;p13"/>
                <p:cNvSpPr/>
                <p:nvPr/>
              </p:nvSpPr>
              <p:spPr>
                <a:xfrm>
                  <a:off x="619125" y="4141788"/>
                  <a:ext cx="852488" cy="788987"/>
                </a:xfrm>
                <a:custGeom>
                  <a:rect b="b" l="l" r="r" t="t"/>
                  <a:pathLst>
                    <a:path extrusionOk="0" h="828" w="896">
                      <a:moveTo>
                        <a:pt x="0" y="828"/>
                      </a:moveTo>
                      <a:cubicBezTo>
                        <a:pt x="0" y="552"/>
                        <a:pt x="0" y="276"/>
                        <a:pt x="0" y="0"/>
                      </a:cubicBezTo>
                      <a:cubicBezTo>
                        <a:pt x="17" y="0"/>
                        <a:pt x="33" y="0"/>
                        <a:pt x="51" y="0"/>
                      </a:cubicBezTo>
                      <a:cubicBezTo>
                        <a:pt x="51" y="259"/>
                        <a:pt x="51" y="517"/>
                        <a:pt x="51" y="778"/>
                      </a:cubicBezTo>
                      <a:cubicBezTo>
                        <a:pt x="333" y="778"/>
                        <a:pt x="614" y="778"/>
                        <a:pt x="896" y="778"/>
                      </a:cubicBezTo>
                      <a:cubicBezTo>
                        <a:pt x="896" y="796"/>
                        <a:pt x="896" y="811"/>
                        <a:pt x="896" y="828"/>
                      </a:cubicBezTo>
                      <a:cubicBezTo>
                        <a:pt x="598" y="828"/>
                        <a:pt x="300" y="828"/>
                        <a:pt x="0" y="828"/>
                      </a:cubicBezTo>
                      <a:close/>
                    </a:path>
                  </a:pathLst>
                </a:custGeom>
                <a:solidFill>
                  <a:srgbClr val="EDDEEE"/>
                </a:solidFill>
                <a:ln cap="flat" cmpd="sng" w="9525">
                  <a:solidFill>
                    <a:srgbClr val="D8D8D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565" name="Google Shape;565;p13"/>
                <p:cNvSpPr/>
                <p:nvPr/>
              </p:nvSpPr>
              <p:spPr>
                <a:xfrm>
                  <a:off x="1165225" y="4327525"/>
                  <a:ext cx="171450" cy="504825"/>
                </a:xfrm>
                <a:custGeom>
                  <a:rect b="b" l="l" r="r" t="t"/>
                  <a:pathLst>
                    <a:path extrusionOk="0" h="529" w="180">
                      <a:moveTo>
                        <a:pt x="178" y="529"/>
                      </a:moveTo>
                      <a:cubicBezTo>
                        <a:pt x="119" y="529"/>
                        <a:pt x="61" y="529"/>
                        <a:pt x="2" y="529"/>
                      </a:cubicBezTo>
                      <a:cubicBezTo>
                        <a:pt x="1" y="523"/>
                        <a:pt x="0" y="517"/>
                        <a:pt x="0" y="512"/>
                      </a:cubicBezTo>
                      <a:cubicBezTo>
                        <a:pt x="0" y="415"/>
                        <a:pt x="0" y="318"/>
                        <a:pt x="1" y="222"/>
                      </a:cubicBezTo>
                      <a:cubicBezTo>
                        <a:pt x="1" y="216"/>
                        <a:pt x="1" y="208"/>
                        <a:pt x="5" y="203"/>
                      </a:cubicBezTo>
                      <a:cubicBezTo>
                        <a:pt x="47" y="139"/>
                        <a:pt x="90" y="76"/>
                        <a:pt x="133" y="13"/>
                      </a:cubicBezTo>
                      <a:cubicBezTo>
                        <a:pt x="137" y="7"/>
                        <a:pt x="147" y="0"/>
                        <a:pt x="150" y="1"/>
                      </a:cubicBezTo>
                      <a:cubicBezTo>
                        <a:pt x="161" y="7"/>
                        <a:pt x="180" y="6"/>
                        <a:pt x="180" y="27"/>
                      </a:cubicBezTo>
                      <a:cubicBezTo>
                        <a:pt x="179" y="190"/>
                        <a:pt x="179" y="354"/>
                        <a:pt x="179" y="517"/>
                      </a:cubicBezTo>
                      <a:cubicBezTo>
                        <a:pt x="179" y="520"/>
                        <a:pt x="179" y="524"/>
                        <a:pt x="178" y="529"/>
                      </a:cubicBezTo>
                      <a:close/>
                    </a:path>
                  </a:pathLst>
                </a:custGeom>
                <a:solidFill>
                  <a:srgbClr val="F0A9A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566" name="Google Shape;566;p13"/>
                <p:cNvSpPr/>
                <p:nvPr/>
              </p:nvSpPr>
              <p:spPr>
                <a:xfrm>
                  <a:off x="942975" y="4454525"/>
                  <a:ext cx="169863" cy="377825"/>
                </a:xfrm>
                <a:custGeom>
                  <a:rect b="b" l="l" r="r" t="t"/>
                  <a:pathLst>
                    <a:path extrusionOk="0" h="396" w="179">
                      <a:moveTo>
                        <a:pt x="178" y="396"/>
                      </a:moveTo>
                      <a:cubicBezTo>
                        <a:pt x="118" y="396"/>
                        <a:pt x="60" y="396"/>
                        <a:pt x="0" y="396"/>
                      </a:cubicBezTo>
                      <a:cubicBezTo>
                        <a:pt x="0" y="264"/>
                        <a:pt x="0" y="133"/>
                        <a:pt x="0" y="0"/>
                      </a:cubicBezTo>
                      <a:cubicBezTo>
                        <a:pt x="7" y="3"/>
                        <a:pt x="12" y="4"/>
                        <a:pt x="17" y="6"/>
                      </a:cubicBezTo>
                      <a:cubicBezTo>
                        <a:pt x="65" y="28"/>
                        <a:pt x="112" y="50"/>
                        <a:pt x="160" y="71"/>
                      </a:cubicBezTo>
                      <a:cubicBezTo>
                        <a:pt x="173" y="77"/>
                        <a:pt x="179" y="84"/>
                        <a:pt x="178" y="98"/>
                      </a:cubicBezTo>
                      <a:cubicBezTo>
                        <a:pt x="178" y="197"/>
                        <a:pt x="178" y="295"/>
                        <a:pt x="178" y="396"/>
                      </a:cubicBezTo>
                      <a:close/>
                    </a:path>
                  </a:pathLst>
                </a:custGeom>
                <a:solidFill>
                  <a:srgbClr val="F0A9A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567" name="Google Shape;567;p13"/>
                <p:cNvSpPr/>
                <p:nvPr/>
              </p:nvSpPr>
              <p:spPr>
                <a:xfrm>
                  <a:off x="712788" y="4140201"/>
                  <a:ext cx="620713" cy="501650"/>
                </a:xfrm>
                <a:custGeom>
                  <a:rect b="b" l="l" r="r" t="t"/>
                  <a:pathLst>
                    <a:path extrusionOk="0" h="525" w="653">
                      <a:moveTo>
                        <a:pt x="552" y="105"/>
                      </a:moveTo>
                      <a:cubicBezTo>
                        <a:pt x="534" y="96"/>
                        <a:pt x="518" y="88"/>
                        <a:pt x="498" y="78"/>
                      </a:cubicBezTo>
                      <a:cubicBezTo>
                        <a:pt x="551" y="51"/>
                        <a:pt x="601" y="26"/>
                        <a:pt x="653" y="0"/>
                      </a:cubicBezTo>
                      <a:cubicBezTo>
                        <a:pt x="653" y="53"/>
                        <a:pt x="653" y="103"/>
                        <a:pt x="653" y="155"/>
                      </a:cubicBezTo>
                      <a:cubicBezTo>
                        <a:pt x="641" y="149"/>
                        <a:pt x="629" y="145"/>
                        <a:pt x="619" y="138"/>
                      </a:cubicBezTo>
                      <a:cubicBezTo>
                        <a:pt x="604" y="128"/>
                        <a:pt x="596" y="131"/>
                        <a:pt x="586" y="146"/>
                      </a:cubicBezTo>
                      <a:cubicBezTo>
                        <a:pt x="542" y="214"/>
                        <a:pt x="496" y="282"/>
                        <a:pt x="451" y="349"/>
                      </a:cubicBezTo>
                      <a:cubicBezTo>
                        <a:pt x="448" y="354"/>
                        <a:pt x="444" y="359"/>
                        <a:pt x="440" y="365"/>
                      </a:cubicBezTo>
                      <a:cubicBezTo>
                        <a:pt x="421" y="357"/>
                        <a:pt x="403" y="349"/>
                        <a:pt x="385" y="340"/>
                      </a:cubicBezTo>
                      <a:cubicBezTo>
                        <a:pt x="327" y="313"/>
                        <a:pt x="269" y="287"/>
                        <a:pt x="212" y="259"/>
                      </a:cubicBezTo>
                      <a:cubicBezTo>
                        <a:pt x="199" y="253"/>
                        <a:pt x="192" y="253"/>
                        <a:pt x="183" y="266"/>
                      </a:cubicBezTo>
                      <a:cubicBezTo>
                        <a:pt x="142" y="330"/>
                        <a:pt x="100" y="393"/>
                        <a:pt x="58" y="457"/>
                      </a:cubicBezTo>
                      <a:cubicBezTo>
                        <a:pt x="43" y="480"/>
                        <a:pt x="26" y="502"/>
                        <a:pt x="8" y="525"/>
                      </a:cubicBezTo>
                      <a:cubicBezTo>
                        <a:pt x="13" y="485"/>
                        <a:pt x="0" y="445"/>
                        <a:pt x="30" y="406"/>
                      </a:cubicBezTo>
                      <a:cubicBezTo>
                        <a:pt x="79" y="342"/>
                        <a:pt x="121" y="273"/>
                        <a:pt x="165" y="206"/>
                      </a:cubicBezTo>
                      <a:cubicBezTo>
                        <a:pt x="168" y="202"/>
                        <a:pt x="170" y="198"/>
                        <a:pt x="174" y="192"/>
                      </a:cubicBezTo>
                      <a:cubicBezTo>
                        <a:pt x="204" y="206"/>
                        <a:pt x="234" y="220"/>
                        <a:pt x="264" y="234"/>
                      </a:cubicBezTo>
                      <a:cubicBezTo>
                        <a:pt x="312" y="256"/>
                        <a:pt x="359" y="277"/>
                        <a:pt x="406" y="300"/>
                      </a:cubicBezTo>
                      <a:cubicBezTo>
                        <a:pt x="415" y="304"/>
                        <a:pt x="422" y="305"/>
                        <a:pt x="429" y="295"/>
                      </a:cubicBezTo>
                      <a:cubicBezTo>
                        <a:pt x="468" y="234"/>
                        <a:pt x="509" y="174"/>
                        <a:pt x="549" y="113"/>
                      </a:cubicBezTo>
                      <a:cubicBezTo>
                        <a:pt x="550" y="112"/>
                        <a:pt x="550" y="109"/>
                        <a:pt x="552" y="105"/>
                      </a:cubicBezTo>
                      <a:close/>
                    </a:path>
                  </a:pathLst>
                </a:custGeom>
                <a:solidFill>
                  <a:srgbClr val="E1434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568" name="Google Shape;568;p13"/>
                <p:cNvSpPr/>
                <p:nvPr/>
              </p:nvSpPr>
              <p:spPr>
                <a:xfrm>
                  <a:off x="719138" y="4486275"/>
                  <a:ext cx="169863" cy="344487"/>
                </a:xfrm>
                <a:custGeom>
                  <a:rect b="b" l="l" r="r" t="t"/>
                  <a:pathLst>
                    <a:path extrusionOk="0" h="362" w="179">
                      <a:moveTo>
                        <a:pt x="179" y="2"/>
                      </a:moveTo>
                      <a:cubicBezTo>
                        <a:pt x="179" y="122"/>
                        <a:pt x="179" y="241"/>
                        <a:pt x="179" y="362"/>
                      </a:cubicBezTo>
                      <a:cubicBezTo>
                        <a:pt x="120" y="362"/>
                        <a:pt x="61" y="362"/>
                        <a:pt x="0" y="362"/>
                      </a:cubicBezTo>
                      <a:cubicBezTo>
                        <a:pt x="0" y="330"/>
                        <a:pt x="0" y="298"/>
                        <a:pt x="1" y="266"/>
                      </a:cubicBezTo>
                      <a:cubicBezTo>
                        <a:pt x="1" y="261"/>
                        <a:pt x="5" y="256"/>
                        <a:pt x="8" y="252"/>
                      </a:cubicBezTo>
                      <a:cubicBezTo>
                        <a:pt x="50" y="188"/>
                        <a:pt x="93" y="125"/>
                        <a:pt x="135" y="61"/>
                      </a:cubicBezTo>
                      <a:cubicBezTo>
                        <a:pt x="149" y="41"/>
                        <a:pt x="162" y="21"/>
                        <a:pt x="175" y="0"/>
                      </a:cubicBezTo>
                      <a:cubicBezTo>
                        <a:pt x="176" y="1"/>
                        <a:pt x="178" y="2"/>
                        <a:pt x="179" y="2"/>
                      </a:cubicBezTo>
                      <a:close/>
                    </a:path>
                  </a:pathLst>
                </a:custGeom>
                <a:solidFill>
                  <a:srgbClr val="F0A9A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22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569" name="Google Shape;569;p13"/>
          <p:cNvSpPr/>
          <p:nvPr/>
        </p:nvSpPr>
        <p:spPr>
          <a:xfrm>
            <a:off x="4991100" y="816324"/>
            <a:ext cx="627467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" name="Google Shape;570;p13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Every type of data processing can be done using Spark that is executed in Hadoop. They are: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Spark Architecture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5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/>
              <a:t>Spark Architecture</a:t>
            </a:r>
            <a:endParaRPr/>
          </a:p>
        </p:txBody>
      </p:sp>
      <p:sp>
        <p:nvSpPr>
          <p:cNvPr id="581" name="Google Shape;581;p15"/>
          <p:cNvSpPr txBox="1"/>
          <p:nvPr/>
        </p:nvSpPr>
        <p:spPr>
          <a:xfrm>
            <a:off x="7649721" y="2971207"/>
            <a:ext cx="7776238" cy="726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92" lvl="0" marL="30479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Spark-submit script:</a:t>
            </a: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Used to launch applications on a cluster; can use all cluster managers through a uniform interface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792" lvl="0" marL="30479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applications: </a:t>
            </a: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Run as independent sets of processes on a cluster and are coordinated by the SparkContext object in the driver program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792" lvl="0" marL="30479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Cluster managers: </a:t>
            </a: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Supported cluster managers are Standalone, Apache Mesos, and Hadoop YARN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792" lvl="0" marL="304792" marR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Spark’s EC2 launch scripts: </a:t>
            </a: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Make launching a </a:t>
            </a:r>
            <a:b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standalone cluster easy on Amazon EC2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82" name="Google Shape;582;p15"/>
          <p:cNvGrpSpPr/>
          <p:nvPr/>
        </p:nvGrpSpPr>
        <p:grpSpPr>
          <a:xfrm>
            <a:off x="933449" y="2971207"/>
            <a:ext cx="6156325" cy="4705351"/>
            <a:chOff x="8677179" y="2177933"/>
            <a:chExt cx="6597104" cy="5184289"/>
          </a:xfrm>
        </p:grpSpPr>
        <p:cxnSp>
          <p:nvCxnSpPr>
            <p:cNvPr id="583" name="Google Shape;583;p15"/>
            <p:cNvCxnSpPr/>
            <p:nvPr/>
          </p:nvCxnSpPr>
          <p:spPr>
            <a:xfrm>
              <a:off x="9411795" y="5896937"/>
              <a:ext cx="707771" cy="551387"/>
            </a:xfrm>
            <a:prstGeom prst="bentConnector3">
              <a:avLst>
                <a:gd fmla="val 1184279" name="adj1"/>
              </a:avLst>
            </a:prstGeom>
            <a:noFill/>
            <a:ln cap="flat" cmpd="sng" w="31750">
              <a:solidFill>
                <a:srgbClr val="F69E6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84" name="Google Shape;584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7179" y="2177933"/>
              <a:ext cx="1533149" cy="1714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7179" y="4338882"/>
              <a:ext cx="1533149" cy="1714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15"/>
            <p:cNvSpPr txBox="1"/>
            <p:nvPr/>
          </p:nvSpPr>
          <p:spPr>
            <a:xfrm>
              <a:off x="8934015" y="2929740"/>
              <a:ext cx="963725" cy="474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HDFS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5"/>
            <p:cNvSpPr txBox="1"/>
            <p:nvPr/>
          </p:nvSpPr>
          <p:spPr>
            <a:xfrm>
              <a:off x="8883510" y="5102569"/>
              <a:ext cx="1172115" cy="474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NoSQL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8" name="Google Shape;588;p15"/>
            <p:cNvCxnSpPr/>
            <p:nvPr/>
          </p:nvCxnSpPr>
          <p:spPr>
            <a:xfrm>
              <a:off x="9989057" y="3139450"/>
              <a:ext cx="523580" cy="2415507"/>
            </a:xfrm>
            <a:prstGeom prst="bentConnector2">
              <a:avLst/>
            </a:prstGeom>
            <a:noFill/>
            <a:ln cap="flat" cmpd="sng" w="31750">
              <a:solidFill>
                <a:srgbClr val="F69E6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89" name="Google Shape;589;p15"/>
            <p:cNvSpPr/>
            <p:nvPr/>
          </p:nvSpPr>
          <p:spPr>
            <a:xfrm>
              <a:off x="11019649" y="2557493"/>
              <a:ext cx="3389116" cy="737223"/>
            </a:xfrm>
            <a:prstGeom prst="roundRect">
              <a:avLst>
                <a:gd fmla="val 16667" name="adj"/>
              </a:avLst>
            </a:prstGeom>
            <a:solidFill>
              <a:srgbClr val="4D97AD"/>
            </a:solidFill>
            <a:ln cap="flat" cmpd="sng" w="12700">
              <a:solidFill>
                <a:srgbClr val="4D97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Driver Program</a:t>
              </a:r>
              <a:endPara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1019649" y="3871030"/>
              <a:ext cx="3389116" cy="670204"/>
            </a:xfrm>
            <a:prstGeom prst="roundRect">
              <a:avLst>
                <a:gd fmla="val 16667" name="adj"/>
              </a:avLst>
            </a:prstGeom>
            <a:solidFill>
              <a:srgbClr val="4D97AD"/>
            </a:solidFill>
            <a:ln cap="flat" cmpd="sng" w="12700">
              <a:solidFill>
                <a:srgbClr val="4D97A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Scheduler</a:t>
              </a:r>
              <a:endPara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10149249" y="5559835"/>
              <a:ext cx="5125034" cy="1802387"/>
            </a:xfrm>
            <a:prstGeom prst="roundRect">
              <a:avLst>
                <a:gd fmla="val 10971" name="adj"/>
              </a:avLst>
            </a:prstGeom>
            <a:noFill/>
            <a:ln cap="flat" cmpd="sng" w="31750">
              <a:solidFill>
                <a:srgbClr val="F3857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3950" lIns="0" spcFirstLastPara="1" rIns="93950" wrap="square" tIns="93950">
              <a:noAutofit/>
            </a:bodyPr>
            <a:lstStyle/>
            <a:p>
              <a:pPr indent="0" lvl="0" marL="45107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0"/>
                <a:buFont typeface="Arial"/>
                <a:buNone/>
              </a:pPr>
              <a:r>
                <a:t/>
              </a:r>
              <a:endParaRPr b="0" i="0" sz="185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10330557" y="6023750"/>
              <a:ext cx="2286000" cy="1175550"/>
            </a:xfrm>
            <a:prstGeom prst="roundRect">
              <a:avLst>
                <a:gd fmla="val 11429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Worker node running transformations</a:t>
              </a:r>
              <a:endPara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12790422" y="6023749"/>
              <a:ext cx="2286000" cy="1175550"/>
            </a:xfrm>
            <a:prstGeom prst="roundRect">
              <a:avLst>
                <a:gd fmla="val 11429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Worker node running transformations</a:t>
              </a:r>
              <a:endPara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4" name="Google Shape;594;p15"/>
            <p:cNvCxnSpPr/>
            <p:nvPr/>
          </p:nvCxnSpPr>
          <p:spPr>
            <a:xfrm rot="-5400000">
              <a:off x="11569199" y="4468539"/>
              <a:ext cx="997249" cy="1165298"/>
            </a:xfrm>
            <a:prstGeom prst="bentConnector3">
              <a:avLst>
                <a:gd fmla="val 141597" name="adj1"/>
              </a:avLst>
            </a:prstGeom>
            <a:noFill/>
            <a:ln cap="flat" cmpd="sng" w="31750">
              <a:solidFill>
                <a:srgbClr val="F69E66"/>
              </a:solidFill>
              <a:prstDash val="solid"/>
              <a:miter lim="800000"/>
              <a:headEnd len="med" w="med" type="stealth"/>
              <a:tailEnd len="sm" w="sm" type="none"/>
            </a:ln>
          </p:spPr>
        </p:cxnSp>
        <p:cxnSp>
          <p:nvCxnSpPr>
            <p:cNvPr id="595" name="Google Shape;595;p15"/>
            <p:cNvCxnSpPr/>
            <p:nvPr/>
          </p:nvCxnSpPr>
          <p:spPr>
            <a:xfrm flipH="1" rot="-5400000">
              <a:off x="12833403" y="4513359"/>
              <a:ext cx="997249" cy="1075659"/>
            </a:xfrm>
            <a:prstGeom prst="bentConnector3">
              <a:avLst>
                <a:gd fmla="val -41597" name="adj1"/>
              </a:avLst>
            </a:prstGeom>
            <a:noFill/>
            <a:ln cap="flat" cmpd="sng" w="31750">
              <a:solidFill>
                <a:srgbClr val="F69E66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596" name="Google Shape;596;p15"/>
            <p:cNvSpPr/>
            <p:nvPr/>
          </p:nvSpPr>
          <p:spPr>
            <a:xfrm>
              <a:off x="12616558" y="5587722"/>
              <a:ext cx="2402081" cy="440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45107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Mesos/YARN</a:t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597" name="Google Shape;597;p15"/>
            <p:cNvCxnSpPr/>
            <p:nvPr/>
          </p:nvCxnSpPr>
          <p:spPr>
            <a:xfrm>
              <a:off x="12732868" y="3322860"/>
              <a:ext cx="0" cy="551420"/>
            </a:xfrm>
            <a:prstGeom prst="straightConnector1">
              <a:avLst/>
            </a:prstGeom>
            <a:noFill/>
            <a:ln cap="flat" cmpd="sng" w="31750">
              <a:solidFill>
                <a:srgbClr val="F69E66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sp>
        <p:nvSpPr>
          <p:cNvPr id="598" name="Google Shape;598;p15"/>
          <p:cNvSpPr/>
          <p:nvPr/>
        </p:nvSpPr>
        <p:spPr>
          <a:xfrm>
            <a:off x="6045200" y="816324"/>
            <a:ext cx="418314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15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components of the Spark execution architecture are: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6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Working of Apache Spark Architecture</a:t>
            </a:r>
            <a:endParaRPr/>
          </a:p>
        </p:txBody>
      </p:sp>
      <p:grpSp>
        <p:nvGrpSpPr>
          <p:cNvPr id="605" name="Google Shape;605;p16"/>
          <p:cNvGrpSpPr/>
          <p:nvPr/>
        </p:nvGrpSpPr>
        <p:grpSpPr>
          <a:xfrm>
            <a:off x="2965450" y="2967484"/>
            <a:ext cx="10325100" cy="4716540"/>
            <a:chOff x="8693693" y="2238433"/>
            <a:chExt cx="6974887" cy="4893367"/>
          </a:xfrm>
        </p:grpSpPr>
        <p:grpSp>
          <p:nvGrpSpPr>
            <p:cNvPr id="606" name="Google Shape;606;p16"/>
            <p:cNvGrpSpPr/>
            <p:nvPr/>
          </p:nvGrpSpPr>
          <p:grpSpPr>
            <a:xfrm>
              <a:off x="8693693" y="3910319"/>
              <a:ext cx="2103306" cy="1599093"/>
              <a:chOff x="8693693" y="3910319"/>
              <a:chExt cx="2103306" cy="1599093"/>
            </a:xfrm>
          </p:grpSpPr>
          <p:sp>
            <p:nvSpPr>
              <p:cNvPr id="607" name="Google Shape;607;p16"/>
              <p:cNvSpPr/>
              <p:nvPr/>
            </p:nvSpPr>
            <p:spPr>
              <a:xfrm>
                <a:off x="8854088" y="4353862"/>
                <a:ext cx="1782516" cy="1007225"/>
              </a:xfrm>
              <a:prstGeom prst="roundRect">
                <a:avLst>
                  <a:gd fmla="val 14921" name="adj"/>
                </a:avLst>
              </a:prstGeom>
              <a:solidFill>
                <a:srgbClr val="4EDA91"/>
              </a:solidFill>
              <a:ln cap="flat" cmpd="sng" w="12700">
                <a:solidFill>
                  <a:srgbClr val="29C57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3950" lIns="0" spcFirstLastPara="1" rIns="93950" wrap="square" tIns="939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Spark Context</a:t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8693693" y="3910319"/>
                <a:ext cx="2103306" cy="1599093"/>
              </a:xfrm>
              <a:prstGeom prst="roundRect">
                <a:avLst>
                  <a:gd fmla="val 7870" name="adj"/>
                </a:avLst>
              </a:prstGeom>
              <a:noFill/>
              <a:ln cap="flat" cmpd="sng" w="19050">
                <a:solidFill>
                  <a:srgbClr val="A5A5A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3950" lIns="0" spcFirstLastPara="1" rIns="93950" wrap="square" tIns="93950">
                <a:noAutofit/>
              </a:bodyPr>
              <a:lstStyle/>
              <a:p>
                <a:pPr indent="0" lvl="0" marL="45107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8732294" y="3938011"/>
                <a:ext cx="2014654" cy="415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Driver Program</a:t>
                </a:r>
                <a:endParaRPr b="0" i="0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10" name="Google Shape;610;p16"/>
            <p:cNvSpPr/>
            <p:nvPr/>
          </p:nvSpPr>
          <p:spPr>
            <a:xfrm>
              <a:off x="13040390" y="2238433"/>
              <a:ext cx="2628190" cy="2265181"/>
            </a:xfrm>
            <a:prstGeom prst="roundRect">
              <a:avLst>
                <a:gd fmla="val 4764" name="adj"/>
              </a:avLst>
            </a:prstGeom>
            <a:noFill/>
            <a:ln cap="flat" cmpd="sng" w="1905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3950" lIns="0" spcFirstLastPara="1" rIns="93950" wrap="square" tIns="93950">
              <a:noAutofit/>
            </a:bodyPr>
            <a:lstStyle/>
            <a:p>
              <a:pPr indent="0" lvl="0" marL="45107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13191600" y="2317019"/>
              <a:ext cx="1774660" cy="415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Worker Node</a:t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13182959" y="2743301"/>
              <a:ext cx="2384658" cy="163883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14409334" y="2871907"/>
              <a:ext cx="1022406" cy="648001"/>
            </a:xfrm>
            <a:prstGeom prst="rect">
              <a:avLst/>
            </a:prstGeom>
            <a:solidFill>
              <a:srgbClr val="9C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Cache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13285230" y="3616383"/>
              <a:ext cx="1022406" cy="648001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Task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14409334" y="3616383"/>
              <a:ext cx="1022406" cy="648001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Task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10987430" y="4301107"/>
              <a:ext cx="1731388" cy="1007226"/>
            </a:xfrm>
            <a:prstGeom prst="roundRect">
              <a:avLst>
                <a:gd fmla="val 11429" name="adj"/>
              </a:avLst>
            </a:prstGeom>
            <a:solidFill>
              <a:schemeClr val="accent4"/>
            </a:solidFill>
            <a:ln cap="flat" cmpd="sng" w="12700">
              <a:solidFill>
                <a:srgbClr val="F3857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3950" lIns="0" spcFirstLastPara="1" rIns="93950" wrap="square" tIns="93950">
              <a:noAutofit/>
            </a:bodyPr>
            <a:lstStyle/>
            <a:p>
              <a:pPr indent="0" lvl="0" marL="45107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11083698" y="4451141"/>
              <a:ext cx="1563492" cy="7343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Cluster 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Manager</a:t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18" name="Google Shape;618;p16"/>
            <p:cNvCxnSpPr>
              <a:endCxn id="609" idx="0"/>
            </p:cNvCxnSpPr>
            <p:nvPr/>
          </p:nvCxnSpPr>
          <p:spPr>
            <a:xfrm flipH="1">
              <a:off x="9739621" y="3089011"/>
              <a:ext cx="3301500" cy="849000"/>
            </a:xfrm>
            <a:prstGeom prst="bentConnector2">
              <a:avLst/>
            </a:prstGeom>
            <a:noFill/>
            <a:ln cap="flat" cmpd="sng" w="25400">
              <a:solidFill>
                <a:srgbClr val="F69E66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619" name="Google Shape;619;p16"/>
            <p:cNvCxnSpPr>
              <a:endCxn id="608" idx="2"/>
            </p:cNvCxnSpPr>
            <p:nvPr/>
          </p:nvCxnSpPr>
          <p:spPr>
            <a:xfrm rot="10800000">
              <a:off x="9745346" y="5509412"/>
              <a:ext cx="3295800" cy="936900"/>
            </a:xfrm>
            <a:prstGeom prst="bentConnector2">
              <a:avLst/>
            </a:prstGeom>
            <a:noFill/>
            <a:ln cap="flat" cmpd="sng" w="25400">
              <a:solidFill>
                <a:srgbClr val="F69E66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620" name="Google Shape;620;p16"/>
            <p:cNvSpPr txBox="1"/>
            <p:nvPr/>
          </p:nvSpPr>
          <p:spPr>
            <a:xfrm>
              <a:off x="13167773" y="3014148"/>
              <a:ext cx="1251239" cy="415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Executor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13040390" y="4866619"/>
              <a:ext cx="2628190" cy="2265181"/>
            </a:xfrm>
            <a:prstGeom prst="roundRect">
              <a:avLst>
                <a:gd fmla="val 4764" name="adj"/>
              </a:avLst>
            </a:prstGeom>
            <a:noFill/>
            <a:ln cap="flat" cmpd="sng" w="1905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3950" lIns="0" spcFirstLastPara="1" rIns="93950" wrap="square" tIns="93950">
              <a:noAutofit/>
            </a:bodyPr>
            <a:lstStyle/>
            <a:p>
              <a:pPr indent="0" lvl="0" marL="45107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13191600" y="4945205"/>
              <a:ext cx="1774660" cy="415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Worker Node</a:t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13182959" y="5371487"/>
              <a:ext cx="2384658" cy="1638831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14409334" y="5500093"/>
              <a:ext cx="1022406" cy="648001"/>
            </a:xfrm>
            <a:prstGeom prst="rect">
              <a:avLst/>
            </a:prstGeom>
            <a:solidFill>
              <a:srgbClr val="9C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Cache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13285230" y="6244569"/>
              <a:ext cx="1022406" cy="648001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Task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14409334" y="6244569"/>
              <a:ext cx="1022406" cy="648001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Task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6"/>
            <p:cNvSpPr txBox="1"/>
            <p:nvPr/>
          </p:nvSpPr>
          <p:spPr>
            <a:xfrm>
              <a:off x="13167773" y="5642334"/>
              <a:ext cx="1251239" cy="415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Executor</a:t>
              </a:r>
              <a:endPara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8" name="Google Shape;628;p16"/>
            <p:cNvCxnSpPr>
              <a:endCxn id="616" idx="2"/>
            </p:cNvCxnSpPr>
            <p:nvPr/>
          </p:nvCxnSpPr>
          <p:spPr>
            <a:xfrm rot="10800000">
              <a:off x="11853124" y="5308333"/>
              <a:ext cx="1188000" cy="558000"/>
            </a:xfrm>
            <a:prstGeom prst="bentConnector2">
              <a:avLst/>
            </a:prstGeom>
            <a:noFill/>
            <a:ln cap="flat" cmpd="sng" w="25400">
              <a:solidFill>
                <a:srgbClr val="F69E66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629" name="Google Shape;629;p16"/>
            <p:cNvCxnSpPr>
              <a:endCxn id="616" idx="0"/>
            </p:cNvCxnSpPr>
            <p:nvPr/>
          </p:nvCxnSpPr>
          <p:spPr>
            <a:xfrm flipH="1">
              <a:off x="11853124" y="3728107"/>
              <a:ext cx="1188000" cy="573000"/>
            </a:xfrm>
            <a:prstGeom prst="bentConnector2">
              <a:avLst/>
            </a:prstGeom>
            <a:noFill/>
            <a:ln cap="flat" cmpd="sng" w="25400">
              <a:solidFill>
                <a:srgbClr val="F69E66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630" name="Google Shape;630;p16"/>
            <p:cNvCxnSpPr/>
            <p:nvPr/>
          </p:nvCxnSpPr>
          <p:spPr>
            <a:xfrm>
              <a:off x="15013534" y="4275717"/>
              <a:ext cx="6412" cy="1227412"/>
            </a:xfrm>
            <a:prstGeom prst="straightConnector1">
              <a:avLst/>
            </a:prstGeom>
            <a:noFill/>
            <a:ln cap="flat" cmpd="sng" w="25400">
              <a:solidFill>
                <a:srgbClr val="F69E66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</p:grpSp>
      <p:sp>
        <p:nvSpPr>
          <p:cNvPr id="631" name="Google Shape;631;p16"/>
          <p:cNvSpPr/>
          <p:nvPr/>
        </p:nvSpPr>
        <p:spPr>
          <a:xfrm>
            <a:off x="3886200" y="816324"/>
            <a:ext cx="8479313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16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following diagram depicts the basic Apache Spark architecture: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7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Working of Apache Spark Architecture</a:t>
            </a:r>
            <a:endParaRPr/>
          </a:p>
        </p:txBody>
      </p:sp>
      <p:sp>
        <p:nvSpPr>
          <p:cNvPr id="638" name="Google Shape;638;p17"/>
          <p:cNvSpPr txBox="1"/>
          <p:nvPr/>
        </p:nvSpPr>
        <p:spPr>
          <a:xfrm>
            <a:off x="3552041" y="2831498"/>
            <a:ext cx="11420785" cy="1260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Driver Program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the execution point of the program. It creates SparkContext to schedule job execution and negotiates with the cluster manager.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" name="Google Shape;639;p17"/>
          <p:cNvSpPr/>
          <p:nvPr/>
        </p:nvSpPr>
        <p:spPr>
          <a:xfrm>
            <a:off x="2464275" y="4651797"/>
            <a:ext cx="780355" cy="780355"/>
          </a:xfrm>
          <a:custGeom>
            <a:rect b="b" l="l" r="r" t="t"/>
            <a:pathLst>
              <a:path extrusionOk="0" h="922734" w="922734">
                <a:moveTo>
                  <a:pt x="0" y="461367"/>
                </a:moveTo>
                <a:cubicBezTo>
                  <a:pt x="0" y="206561"/>
                  <a:pt x="206561" y="0"/>
                  <a:pt x="461367" y="0"/>
                </a:cubicBezTo>
                <a:cubicBezTo>
                  <a:pt x="716173" y="0"/>
                  <a:pt x="922734" y="206561"/>
                  <a:pt x="922734" y="461367"/>
                </a:cubicBezTo>
                <a:cubicBezTo>
                  <a:pt x="922734" y="716173"/>
                  <a:pt x="716173" y="922734"/>
                  <a:pt x="461367" y="922734"/>
                </a:cubicBezTo>
                <a:cubicBezTo>
                  <a:pt x="206561" y="922734"/>
                  <a:pt x="0" y="716173"/>
                  <a:pt x="0" y="461367"/>
                </a:cubicBezTo>
                <a:close/>
              </a:path>
            </a:pathLst>
          </a:custGeom>
          <a:solidFill>
            <a:srgbClr val="2E75B5"/>
          </a:solidFill>
          <a:ln cap="flat" cmpd="sng" w="25400">
            <a:solidFill>
              <a:srgbClr val="1E4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63925" lIns="263925" spcFirstLastPara="1" rIns="263925" wrap="square" tIns="263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0" name="Google Shape;640;p17"/>
          <p:cNvSpPr/>
          <p:nvPr/>
        </p:nvSpPr>
        <p:spPr>
          <a:xfrm>
            <a:off x="2464275" y="2902098"/>
            <a:ext cx="780355" cy="780355"/>
          </a:xfrm>
          <a:custGeom>
            <a:rect b="b" l="l" r="r" t="t"/>
            <a:pathLst>
              <a:path extrusionOk="0" h="922734" w="922734">
                <a:moveTo>
                  <a:pt x="0" y="461367"/>
                </a:moveTo>
                <a:cubicBezTo>
                  <a:pt x="0" y="206561"/>
                  <a:pt x="206561" y="0"/>
                  <a:pt x="461367" y="0"/>
                </a:cubicBezTo>
                <a:cubicBezTo>
                  <a:pt x="716173" y="0"/>
                  <a:pt x="922734" y="206561"/>
                  <a:pt x="922734" y="461367"/>
                </a:cubicBezTo>
                <a:cubicBezTo>
                  <a:pt x="922734" y="716173"/>
                  <a:pt x="716173" y="922734"/>
                  <a:pt x="461367" y="922734"/>
                </a:cubicBezTo>
                <a:cubicBezTo>
                  <a:pt x="206561" y="922734"/>
                  <a:pt x="0" y="716173"/>
                  <a:pt x="0" y="461367"/>
                </a:cubicBezTo>
                <a:close/>
              </a:path>
            </a:pathLst>
          </a:custGeom>
          <a:solidFill>
            <a:srgbClr val="2E75B5"/>
          </a:solidFill>
          <a:ln cap="flat" cmpd="sng" w="25400">
            <a:solidFill>
              <a:srgbClr val="1E4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63925" lIns="263925" spcFirstLastPara="1" rIns="263925" wrap="square" tIns="263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17"/>
          <p:cNvSpPr txBox="1"/>
          <p:nvPr/>
        </p:nvSpPr>
        <p:spPr>
          <a:xfrm>
            <a:off x="3552041" y="4538697"/>
            <a:ext cx="10885106" cy="1260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SparkContext object in Driver Program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helps in coordinating with all the distributed processes and allows resource allocation.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" name="Google Shape;642;p17"/>
          <p:cNvSpPr/>
          <p:nvPr/>
        </p:nvSpPr>
        <p:spPr>
          <a:xfrm>
            <a:off x="2464275" y="6557887"/>
            <a:ext cx="780355" cy="780355"/>
          </a:xfrm>
          <a:custGeom>
            <a:rect b="b" l="l" r="r" t="t"/>
            <a:pathLst>
              <a:path extrusionOk="0" h="922734" w="922734">
                <a:moveTo>
                  <a:pt x="0" y="461367"/>
                </a:moveTo>
                <a:cubicBezTo>
                  <a:pt x="0" y="206561"/>
                  <a:pt x="206561" y="0"/>
                  <a:pt x="461367" y="0"/>
                </a:cubicBezTo>
                <a:cubicBezTo>
                  <a:pt x="716173" y="0"/>
                  <a:pt x="922734" y="206561"/>
                  <a:pt x="922734" y="461367"/>
                </a:cubicBezTo>
                <a:cubicBezTo>
                  <a:pt x="922734" y="716173"/>
                  <a:pt x="716173" y="922734"/>
                  <a:pt x="461367" y="922734"/>
                </a:cubicBezTo>
                <a:cubicBezTo>
                  <a:pt x="206561" y="922734"/>
                  <a:pt x="0" y="716173"/>
                  <a:pt x="0" y="461367"/>
                </a:cubicBezTo>
                <a:close/>
              </a:path>
            </a:pathLst>
          </a:custGeom>
          <a:solidFill>
            <a:srgbClr val="2E75B5"/>
          </a:solidFill>
          <a:ln cap="flat" cmpd="sng" w="25400">
            <a:solidFill>
              <a:srgbClr val="1E4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63925" lIns="263925" spcFirstLastPara="1" rIns="263925" wrap="square" tIns="263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17"/>
          <p:cNvSpPr txBox="1"/>
          <p:nvPr/>
        </p:nvSpPr>
        <p:spPr>
          <a:xfrm>
            <a:off x="3552041" y="6544120"/>
            <a:ext cx="10181173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Cluster Manager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provides executors for the execution of code.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4" name="Google Shape;644;p17"/>
          <p:cNvSpPr/>
          <p:nvPr/>
        </p:nvSpPr>
        <p:spPr>
          <a:xfrm>
            <a:off x="3886200" y="816324"/>
            <a:ext cx="8479313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17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components of the Spark execution architecture are explained below: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8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Working of Apache Spark Architecture</a:t>
            </a:r>
            <a:endParaRPr/>
          </a:p>
        </p:txBody>
      </p:sp>
      <p:grpSp>
        <p:nvGrpSpPr>
          <p:cNvPr id="651" name="Google Shape;651;p18"/>
          <p:cNvGrpSpPr/>
          <p:nvPr/>
        </p:nvGrpSpPr>
        <p:grpSpPr>
          <a:xfrm>
            <a:off x="2463465" y="3220271"/>
            <a:ext cx="12547461" cy="2715685"/>
            <a:chOff x="2540138" y="3278999"/>
            <a:chExt cx="12547461" cy="2715685"/>
          </a:xfrm>
        </p:grpSpPr>
        <p:sp>
          <p:nvSpPr>
            <p:cNvPr id="652" name="Google Shape;652;p18"/>
            <p:cNvSpPr txBox="1"/>
            <p:nvPr/>
          </p:nvSpPr>
          <p:spPr>
            <a:xfrm>
              <a:off x="3666814" y="3278999"/>
              <a:ext cx="11420785" cy="1260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Executors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It uses cache slots to keep data in memory, and task slots are Java threads that run the code. Executors run tasks scheduled by the driver.</a:t>
              </a:r>
              <a:endPara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2540138" y="5156448"/>
              <a:ext cx="780355" cy="780355"/>
            </a:xfrm>
            <a:custGeom>
              <a:rect b="b" l="l" r="r" t="t"/>
              <a:pathLst>
                <a:path extrusionOk="0" h="922734" w="922734">
                  <a:moveTo>
                    <a:pt x="0" y="461367"/>
                  </a:moveTo>
                  <a:cubicBezTo>
                    <a:pt x="0" y="206561"/>
                    <a:pt x="206561" y="0"/>
                    <a:pt x="461367" y="0"/>
                  </a:cubicBezTo>
                  <a:cubicBezTo>
                    <a:pt x="716173" y="0"/>
                    <a:pt x="922734" y="206561"/>
                    <a:pt x="922734" y="461367"/>
                  </a:cubicBezTo>
                  <a:cubicBezTo>
                    <a:pt x="922734" y="716173"/>
                    <a:pt x="716173" y="922734"/>
                    <a:pt x="461367" y="922734"/>
                  </a:cubicBezTo>
                  <a:cubicBezTo>
                    <a:pt x="206561" y="922734"/>
                    <a:pt x="0" y="716173"/>
                    <a:pt x="0" y="461367"/>
                  </a:cubicBezTo>
                  <a:close/>
                </a:path>
              </a:pathLst>
            </a:custGeom>
            <a:solidFill>
              <a:srgbClr val="2E75B5"/>
            </a:solidFill>
            <a:ln cap="flat" cmpd="sng" w="25400">
              <a:solidFill>
                <a:srgbClr val="1E4E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3925" lIns="263925" spcFirstLastPara="1" rIns="263925" wrap="square" tIns="263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Open Sans"/>
                <a:buNone/>
              </a:pPr>
              <a:r>
                <a:rPr b="1" i="0" lang="en-US" sz="2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2540138" y="3368649"/>
              <a:ext cx="780355" cy="780355"/>
            </a:xfrm>
            <a:custGeom>
              <a:rect b="b" l="l" r="r" t="t"/>
              <a:pathLst>
                <a:path extrusionOk="0" h="922734" w="922734">
                  <a:moveTo>
                    <a:pt x="0" y="461367"/>
                  </a:moveTo>
                  <a:cubicBezTo>
                    <a:pt x="0" y="206561"/>
                    <a:pt x="206561" y="0"/>
                    <a:pt x="461367" y="0"/>
                  </a:cubicBezTo>
                  <a:cubicBezTo>
                    <a:pt x="716173" y="0"/>
                    <a:pt x="922734" y="206561"/>
                    <a:pt x="922734" y="461367"/>
                  </a:cubicBezTo>
                  <a:cubicBezTo>
                    <a:pt x="922734" y="716173"/>
                    <a:pt x="716173" y="922734"/>
                    <a:pt x="461367" y="922734"/>
                  </a:cubicBezTo>
                  <a:cubicBezTo>
                    <a:pt x="206561" y="922734"/>
                    <a:pt x="0" y="716173"/>
                    <a:pt x="0" y="461367"/>
                  </a:cubicBezTo>
                  <a:close/>
                </a:path>
              </a:pathLst>
            </a:custGeom>
            <a:solidFill>
              <a:srgbClr val="2E75B5"/>
            </a:solidFill>
            <a:ln cap="flat" cmpd="sng" w="25400">
              <a:solidFill>
                <a:srgbClr val="1E4E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63925" lIns="263925" spcFirstLastPara="1" rIns="263925" wrap="square" tIns="263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Open Sans"/>
                <a:buNone/>
              </a:pPr>
              <a:r>
                <a:rPr b="1" i="0" lang="en-US" sz="2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5" name="Google Shape;655;p18"/>
            <p:cNvSpPr txBox="1"/>
            <p:nvPr/>
          </p:nvSpPr>
          <p:spPr>
            <a:xfrm>
              <a:off x="3666814" y="5123717"/>
              <a:ext cx="10885106" cy="87096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Worker Node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They are the slave nodes that execute the tasks.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6" name="Google Shape;656;p18"/>
          <p:cNvSpPr/>
          <p:nvPr/>
        </p:nvSpPr>
        <p:spPr>
          <a:xfrm>
            <a:off x="3886200" y="816705"/>
            <a:ext cx="8479313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18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components of the Spark execution architecture are explained below: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Spark Cluster in Real World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"/>
          <p:cNvSpPr txBox="1"/>
          <p:nvPr>
            <p:ph idx="1" type="body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Deep Dive into Apache Spark Framework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0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Running Spark in Different Modes</a:t>
            </a:r>
            <a:endParaRPr/>
          </a:p>
        </p:txBody>
      </p:sp>
      <p:sp>
        <p:nvSpPr>
          <p:cNvPr id="668" name="Google Shape;668;p20"/>
          <p:cNvSpPr/>
          <p:nvPr/>
        </p:nvSpPr>
        <p:spPr>
          <a:xfrm>
            <a:off x="4514850" y="2851281"/>
            <a:ext cx="10007622" cy="9000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Can be launched manually by using launching scripts or starting a master and workers, which are used for development and testing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20"/>
          <p:cNvSpPr/>
          <p:nvPr/>
        </p:nvSpPr>
        <p:spPr>
          <a:xfrm>
            <a:off x="4514850" y="4529644"/>
            <a:ext cx="10007622" cy="9000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Has advantages like scalable partitioning among different Spark instances and dynamic partitioning between Spark and other frameworks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0"/>
          <p:cNvSpPr/>
          <p:nvPr/>
        </p:nvSpPr>
        <p:spPr>
          <a:xfrm>
            <a:off x="4514850" y="5998955"/>
            <a:ext cx="10007622" cy="7200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Has all the parallel processing and benefits of the Hadoop cluster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0"/>
          <p:cNvSpPr/>
          <p:nvPr/>
        </p:nvSpPr>
        <p:spPr>
          <a:xfrm>
            <a:off x="4514850" y="7288267"/>
            <a:ext cx="10007622" cy="685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216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Has key-value pair benefits of Amazon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672" name="Google Shape;6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173" y="7138065"/>
            <a:ext cx="1028244" cy="1322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673" name="Google Shape;673;p20"/>
          <p:cNvPicPr preferRelativeResize="0"/>
          <p:nvPr/>
        </p:nvPicPr>
        <p:blipFill rotWithShape="1">
          <a:blip r:embed="rId4">
            <a:alphaModFix/>
          </a:blip>
          <a:srcRect b="33809" l="10594" r="11141" t="29722"/>
          <a:stretch/>
        </p:blipFill>
        <p:spPr>
          <a:xfrm>
            <a:off x="1742198" y="5921802"/>
            <a:ext cx="1836195" cy="855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-images-1.medium.com/max/1600/1*nVVNr9nPV4ectzhNkq7Xxw.jpeg" id="674" name="Google Shape;674;p20"/>
          <p:cNvPicPr preferRelativeResize="0"/>
          <p:nvPr/>
        </p:nvPicPr>
        <p:blipFill rotWithShape="1">
          <a:blip r:embed="rId5">
            <a:alphaModFix/>
          </a:blip>
          <a:srcRect b="13397" l="9741" r="8388" t="19460"/>
          <a:stretch/>
        </p:blipFill>
        <p:spPr>
          <a:xfrm>
            <a:off x="1819814" y="4587692"/>
            <a:ext cx="2112831" cy="788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.ytimg.com/vi/Z8dDE39SvGs/maxresdefault.jpg" id="675" name="Google Shape;675;p20"/>
          <p:cNvPicPr preferRelativeResize="0"/>
          <p:nvPr/>
        </p:nvPicPr>
        <p:blipFill rotWithShape="1">
          <a:blip r:embed="rId6">
            <a:alphaModFix/>
          </a:blip>
          <a:srcRect b="12837" l="6121" r="15065" t="0"/>
          <a:stretch/>
        </p:blipFill>
        <p:spPr>
          <a:xfrm>
            <a:off x="1897430" y="2654861"/>
            <a:ext cx="1680963" cy="104572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20"/>
          <p:cNvSpPr/>
          <p:nvPr/>
        </p:nvSpPr>
        <p:spPr>
          <a:xfrm>
            <a:off x="4394200" y="816705"/>
            <a:ext cx="748514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20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different deployment modes of Spark are: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1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Deployment Modes: YARN</a:t>
            </a:r>
            <a:endParaRPr b="1"/>
          </a:p>
        </p:txBody>
      </p:sp>
      <p:grpSp>
        <p:nvGrpSpPr>
          <p:cNvPr id="683" name="Google Shape;683;p21"/>
          <p:cNvGrpSpPr/>
          <p:nvPr/>
        </p:nvGrpSpPr>
        <p:grpSpPr>
          <a:xfrm>
            <a:off x="4913489" y="4229101"/>
            <a:ext cx="6429022" cy="3366912"/>
            <a:chOff x="2763837" y="1895702"/>
            <a:chExt cx="3616325" cy="1893888"/>
          </a:xfrm>
        </p:grpSpPr>
        <p:grpSp>
          <p:nvGrpSpPr>
            <p:cNvPr id="684" name="Google Shape;684;p21"/>
            <p:cNvGrpSpPr/>
            <p:nvPr/>
          </p:nvGrpSpPr>
          <p:grpSpPr>
            <a:xfrm>
              <a:off x="3168650" y="1895702"/>
              <a:ext cx="2801938" cy="673100"/>
              <a:chOff x="3313113" y="2349727"/>
              <a:chExt cx="2801938" cy="673100"/>
            </a:xfrm>
          </p:grpSpPr>
          <p:sp>
            <p:nvSpPr>
              <p:cNvPr id="685" name="Google Shape;685;p21"/>
              <p:cNvSpPr/>
              <p:nvPr/>
            </p:nvSpPr>
            <p:spPr>
              <a:xfrm>
                <a:off x="5759450" y="2349727"/>
                <a:ext cx="138113" cy="339725"/>
              </a:xfrm>
              <a:custGeom>
                <a:rect b="b" l="l" r="r" t="t"/>
                <a:pathLst>
                  <a:path extrusionOk="0" h="214" w="87">
                    <a:moveTo>
                      <a:pt x="87" y="109"/>
                    </a:moveTo>
                    <a:lnTo>
                      <a:pt x="87" y="214"/>
                    </a:lnTo>
                    <a:lnTo>
                      <a:pt x="0" y="104"/>
                    </a:lnTo>
                    <a:lnTo>
                      <a:pt x="0" y="0"/>
                    </a:lnTo>
                    <a:lnTo>
                      <a:pt x="87" y="109"/>
                    </a:lnTo>
                    <a:close/>
                  </a:path>
                </a:pathLst>
              </a:custGeom>
              <a:solidFill>
                <a:srgbClr val="FBE4D4"/>
              </a:solidFill>
              <a:ln cap="flat" cmpd="sng" w="9525">
                <a:solidFill>
                  <a:srgbClr val="F4B08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81275" lIns="162550" spcFirstLastPara="1" rIns="162550" wrap="square" tIns="81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Open Sans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44494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1"/>
              <p:cNvSpPr/>
              <p:nvPr/>
            </p:nvSpPr>
            <p:spPr>
              <a:xfrm>
                <a:off x="3532188" y="2419577"/>
                <a:ext cx="144463" cy="339725"/>
              </a:xfrm>
              <a:custGeom>
                <a:rect b="b" l="l" r="r" t="t"/>
                <a:pathLst>
                  <a:path extrusionOk="0" h="214" w="91">
                    <a:moveTo>
                      <a:pt x="91" y="0"/>
                    </a:moveTo>
                    <a:lnTo>
                      <a:pt x="91" y="106"/>
                    </a:lnTo>
                    <a:lnTo>
                      <a:pt x="0" y="214"/>
                    </a:lnTo>
                    <a:lnTo>
                      <a:pt x="0" y="11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BE4D4"/>
              </a:solidFill>
              <a:ln cap="flat" cmpd="sng" w="9525">
                <a:solidFill>
                  <a:srgbClr val="F4B08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81275" lIns="162550" spcFirstLastPara="1" rIns="162550" wrap="square" tIns="81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Open Sans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44494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1"/>
              <p:cNvSpPr/>
              <p:nvPr/>
            </p:nvSpPr>
            <p:spPr>
              <a:xfrm>
                <a:off x="5973763" y="2614839"/>
                <a:ext cx="141288" cy="339725"/>
              </a:xfrm>
              <a:custGeom>
                <a:rect b="b" l="l" r="r" t="t"/>
                <a:pathLst>
                  <a:path extrusionOk="0" h="214" w="89">
                    <a:moveTo>
                      <a:pt x="89" y="108"/>
                    </a:moveTo>
                    <a:lnTo>
                      <a:pt x="89" y="214"/>
                    </a:lnTo>
                    <a:lnTo>
                      <a:pt x="0" y="106"/>
                    </a:lnTo>
                    <a:lnTo>
                      <a:pt x="0" y="0"/>
                    </a:lnTo>
                    <a:lnTo>
                      <a:pt x="89" y="108"/>
                    </a:lnTo>
                    <a:close/>
                  </a:path>
                </a:pathLst>
              </a:custGeom>
              <a:solidFill>
                <a:srgbClr val="FBE4D4"/>
              </a:solidFill>
              <a:ln cap="flat" cmpd="sng" w="9525">
                <a:solidFill>
                  <a:srgbClr val="F4B08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81275" lIns="162550" spcFirstLastPara="1" rIns="162550" wrap="square" tIns="81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Open Sans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44494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1"/>
              <p:cNvSpPr/>
              <p:nvPr/>
            </p:nvSpPr>
            <p:spPr>
              <a:xfrm>
                <a:off x="3313113" y="2691039"/>
                <a:ext cx="138113" cy="331788"/>
              </a:xfrm>
              <a:custGeom>
                <a:rect b="b" l="l" r="r" t="t"/>
                <a:pathLst>
                  <a:path extrusionOk="0" h="209" w="87">
                    <a:moveTo>
                      <a:pt x="87" y="0"/>
                    </a:moveTo>
                    <a:lnTo>
                      <a:pt x="87" y="105"/>
                    </a:lnTo>
                    <a:lnTo>
                      <a:pt x="0" y="209"/>
                    </a:lnTo>
                    <a:lnTo>
                      <a:pt x="0" y="10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BE4D4"/>
              </a:solidFill>
              <a:ln cap="flat" cmpd="sng" w="9525">
                <a:solidFill>
                  <a:srgbClr val="F4B08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81275" lIns="162550" spcFirstLastPara="1" rIns="162550" wrap="square" tIns="81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Open Sans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44494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9" name="Google Shape;689;p21"/>
            <p:cNvGrpSpPr/>
            <p:nvPr/>
          </p:nvGrpSpPr>
          <p:grpSpPr>
            <a:xfrm>
              <a:off x="2763837" y="1916339"/>
              <a:ext cx="3616325" cy="1873251"/>
              <a:chOff x="2908300" y="2370364"/>
              <a:chExt cx="3616325" cy="1873251"/>
            </a:xfrm>
          </p:grpSpPr>
          <p:sp>
            <p:nvSpPr>
              <p:cNvPr id="690" name="Google Shape;690;p21"/>
              <p:cNvSpPr/>
              <p:nvPr/>
            </p:nvSpPr>
            <p:spPr>
              <a:xfrm>
                <a:off x="6115050" y="2370364"/>
                <a:ext cx="409575" cy="584200"/>
              </a:xfrm>
              <a:custGeom>
                <a:rect b="b" l="l" r="r" t="t"/>
                <a:pathLst>
                  <a:path extrusionOk="0" h="368" w="258">
                    <a:moveTo>
                      <a:pt x="258" y="0"/>
                    </a:moveTo>
                    <a:lnTo>
                      <a:pt x="258" y="105"/>
                    </a:lnTo>
                    <a:lnTo>
                      <a:pt x="0" y="368"/>
                    </a:lnTo>
                    <a:lnTo>
                      <a:pt x="0" y="262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FBE4D4"/>
              </a:solidFill>
              <a:ln cap="flat" cmpd="sng" w="9525">
                <a:solidFill>
                  <a:srgbClr val="F4B08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81275" lIns="162550" spcFirstLastPara="1" rIns="162550" wrap="square" tIns="81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Open Sans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44494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1"/>
              <p:cNvSpPr/>
              <p:nvPr/>
            </p:nvSpPr>
            <p:spPr>
              <a:xfrm>
                <a:off x="2908300" y="2435452"/>
                <a:ext cx="404813" cy="587375"/>
              </a:xfrm>
              <a:custGeom>
                <a:rect b="b" l="l" r="r" t="t"/>
                <a:pathLst>
                  <a:path extrusionOk="0" h="370" w="255">
                    <a:moveTo>
                      <a:pt x="255" y="266"/>
                    </a:moveTo>
                    <a:lnTo>
                      <a:pt x="255" y="37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55" y="266"/>
                    </a:lnTo>
                    <a:close/>
                  </a:path>
                </a:pathLst>
              </a:custGeom>
              <a:solidFill>
                <a:srgbClr val="FBE4D4"/>
              </a:solidFill>
              <a:ln cap="flat" cmpd="sng" w="9525">
                <a:solidFill>
                  <a:srgbClr val="F4B08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81275" lIns="162550" spcFirstLastPara="1" rIns="162550" wrap="square" tIns="81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Open Sans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44494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1"/>
              <p:cNvSpPr/>
              <p:nvPr/>
            </p:nvSpPr>
            <p:spPr>
              <a:xfrm>
                <a:off x="3451225" y="2691039"/>
                <a:ext cx="912813" cy="1408113"/>
              </a:xfrm>
              <a:custGeom>
                <a:rect b="b" l="l" r="r" t="t"/>
                <a:pathLst>
                  <a:path extrusionOk="0" h="518" w="336">
                    <a:moveTo>
                      <a:pt x="336" y="457"/>
                    </a:moveTo>
                    <a:cubicBezTo>
                      <a:pt x="336" y="518"/>
                      <a:pt x="336" y="518"/>
                      <a:pt x="336" y="518"/>
                    </a:cubicBezTo>
                    <a:cubicBezTo>
                      <a:pt x="336" y="486"/>
                      <a:pt x="332" y="455"/>
                      <a:pt x="325" y="423"/>
                    </a:cubicBezTo>
                    <a:cubicBezTo>
                      <a:pt x="319" y="399"/>
                      <a:pt x="311" y="375"/>
                      <a:pt x="300" y="351"/>
                    </a:cubicBezTo>
                    <a:cubicBezTo>
                      <a:pt x="290" y="327"/>
                      <a:pt x="277" y="303"/>
                      <a:pt x="261" y="280"/>
                    </a:cubicBezTo>
                    <a:cubicBezTo>
                      <a:pt x="245" y="257"/>
                      <a:pt x="227" y="235"/>
                      <a:pt x="207" y="213"/>
                    </a:cubicBezTo>
                    <a:cubicBezTo>
                      <a:pt x="186" y="192"/>
                      <a:pt x="163" y="171"/>
                      <a:pt x="138" y="151"/>
                    </a:cubicBezTo>
                    <a:cubicBezTo>
                      <a:pt x="98" y="118"/>
                      <a:pt x="51" y="88"/>
                      <a:pt x="0" y="6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1" y="27"/>
                      <a:pt x="98" y="57"/>
                      <a:pt x="138" y="90"/>
                    </a:cubicBezTo>
                    <a:cubicBezTo>
                      <a:pt x="163" y="110"/>
                      <a:pt x="186" y="130"/>
                      <a:pt x="207" y="152"/>
                    </a:cubicBezTo>
                    <a:cubicBezTo>
                      <a:pt x="227" y="174"/>
                      <a:pt x="245" y="196"/>
                      <a:pt x="261" y="219"/>
                    </a:cubicBezTo>
                    <a:cubicBezTo>
                      <a:pt x="277" y="242"/>
                      <a:pt x="290" y="265"/>
                      <a:pt x="300" y="289"/>
                    </a:cubicBezTo>
                    <a:cubicBezTo>
                      <a:pt x="311" y="313"/>
                      <a:pt x="319" y="338"/>
                      <a:pt x="325" y="362"/>
                    </a:cubicBezTo>
                    <a:cubicBezTo>
                      <a:pt x="332" y="393"/>
                      <a:pt x="336" y="425"/>
                      <a:pt x="336" y="457"/>
                    </a:cubicBezTo>
                    <a:close/>
                  </a:path>
                </a:pathLst>
              </a:custGeom>
              <a:solidFill>
                <a:srgbClr val="FBE4D4"/>
              </a:solidFill>
              <a:ln cap="flat" cmpd="sng" w="9525">
                <a:solidFill>
                  <a:srgbClr val="F4B08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81275" lIns="162550" spcFirstLastPara="1" rIns="162550" wrap="square" tIns="81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Open Sans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44494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1"/>
              <p:cNvSpPr/>
              <p:nvPr/>
            </p:nvSpPr>
            <p:spPr>
              <a:xfrm>
                <a:off x="4876800" y="2614839"/>
                <a:ext cx="1096963" cy="1506538"/>
              </a:xfrm>
              <a:custGeom>
                <a:rect b="b" l="l" r="r" t="t"/>
                <a:pathLst>
                  <a:path extrusionOk="0" h="554" w="404">
                    <a:moveTo>
                      <a:pt x="0" y="554"/>
                    </a:moveTo>
                    <a:cubicBezTo>
                      <a:pt x="0" y="492"/>
                      <a:pt x="0" y="492"/>
                      <a:pt x="0" y="492"/>
                    </a:cubicBezTo>
                    <a:cubicBezTo>
                      <a:pt x="0" y="481"/>
                      <a:pt x="0" y="470"/>
                      <a:pt x="1" y="459"/>
                    </a:cubicBezTo>
                    <a:cubicBezTo>
                      <a:pt x="4" y="433"/>
                      <a:pt x="9" y="406"/>
                      <a:pt x="17" y="380"/>
                    </a:cubicBezTo>
                    <a:cubicBezTo>
                      <a:pt x="24" y="354"/>
                      <a:pt x="35" y="329"/>
                      <a:pt x="49" y="303"/>
                    </a:cubicBezTo>
                    <a:cubicBezTo>
                      <a:pt x="62" y="278"/>
                      <a:pt x="79" y="254"/>
                      <a:pt x="98" y="229"/>
                    </a:cubicBezTo>
                    <a:cubicBezTo>
                      <a:pt x="118" y="205"/>
                      <a:pt x="140" y="182"/>
                      <a:pt x="164" y="160"/>
                    </a:cubicBezTo>
                    <a:cubicBezTo>
                      <a:pt x="188" y="137"/>
                      <a:pt x="215" y="116"/>
                      <a:pt x="244" y="95"/>
                    </a:cubicBezTo>
                    <a:cubicBezTo>
                      <a:pt x="273" y="74"/>
                      <a:pt x="304" y="55"/>
                      <a:pt x="337" y="36"/>
                    </a:cubicBezTo>
                    <a:cubicBezTo>
                      <a:pt x="359" y="24"/>
                      <a:pt x="381" y="12"/>
                      <a:pt x="404" y="0"/>
                    </a:cubicBezTo>
                    <a:cubicBezTo>
                      <a:pt x="404" y="62"/>
                      <a:pt x="404" y="62"/>
                      <a:pt x="404" y="62"/>
                    </a:cubicBezTo>
                    <a:cubicBezTo>
                      <a:pt x="381" y="73"/>
                      <a:pt x="359" y="85"/>
                      <a:pt x="337" y="97"/>
                    </a:cubicBezTo>
                    <a:cubicBezTo>
                      <a:pt x="304" y="116"/>
                      <a:pt x="273" y="136"/>
                      <a:pt x="244" y="156"/>
                    </a:cubicBezTo>
                    <a:cubicBezTo>
                      <a:pt x="215" y="177"/>
                      <a:pt x="188" y="198"/>
                      <a:pt x="164" y="221"/>
                    </a:cubicBezTo>
                    <a:cubicBezTo>
                      <a:pt x="140" y="243"/>
                      <a:pt x="118" y="267"/>
                      <a:pt x="98" y="291"/>
                    </a:cubicBezTo>
                    <a:cubicBezTo>
                      <a:pt x="79" y="315"/>
                      <a:pt x="62" y="340"/>
                      <a:pt x="49" y="365"/>
                    </a:cubicBezTo>
                    <a:cubicBezTo>
                      <a:pt x="35" y="390"/>
                      <a:pt x="24" y="416"/>
                      <a:pt x="17" y="442"/>
                    </a:cubicBezTo>
                    <a:cubicBezTo>
                      <a:pt x="9" y="468"/>
                      <a:pt x="4" y="494"/>
                      <a:pt x="1" y="520"/>
                    </a:cubicBezTo>
                    <a:cubicBezTo>
                      <a:pt x="0" y="531"/>
                      <a:pt x="0" y="543"/>
                      <a:pt x="0" y="554"/>
                    </a:cubicBezTo>
                    <a:close/>
                  </a:path>
                </a:pathLst>
              </a:custGeom>
              <a:solidFill>
                <a:srgbClr val="FBE4D4"/>
              </a:solidFill>
              <a:ln cap="flat" cmpd="sng" w="9525">
                <a:solidFill>
                  <a:srgbClr val="F4B08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81275" lIns="162550" spcFirstLastPara="1" rIns="162550" wrap="square" tIns="81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Open Sans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44494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21"/>
              <p:cNvSpPr/>
              <p:nvPr/>
            </p:nvSpPr>
            <p:spPr>
              <a:xfrm>
                <a:off x="4356100" y="4076927"/>
                <a:ext cx="528638" cy="166688"/>
              </a:xfrm>
              <a:prstGeom prst="rect">
                <a:avLst/>
              </a:prstGeom>
              <a:solidFill>
                <a:srgbClr val="FBE4D4"/>
              </a:solidFill>
              <a:ln cap="flat" cmpd="sng" w="9525">
                <a:solidFill>
                  <a:srgbClr val="F4B08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81275" lIns="162550" spcFirstLastPara="1" rIns="162550" wrap="square" tIns="81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Open Sans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44494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5" name="Google Shape;695;p21"/>
            <p:cNvSpPr/>
            <p:nvPr/>
          </p:nvSpPr>
          <p:spPr>
            <a:xfrm>
              <a:off x="2763837" y="1895702"/>
              <a:ext cx="3616325" cy="1727200"/>
            </a:xfrm>
            <a:custGeom>
              <a:rect b="b" l="l" r="r" t="t"/>
              <a:pathLst>
                <a:path extrusionOk="0" h="636" w="1332">
                  <a:moveTo>
                    <a:pt x="1050" y="0"/>
                  </a:moveTo>
                  <a:cubicBezTo>
                    <a:pt x="1332" y="8"/>
                    <a:pt x="1332" y="8"/>
                    <a:pt x="1332" y="8"/>
                  </a:cubicBezTo>
                  <a:cubicBezTo>
                    <a:pt x="1181" y="161"/>
                    <a:pt x="1181" y="161"/>
                    <a:pt x="1181" y="161"/>
                  </a:cubicBezTo>
                  <a:cubicBezTo>
                    <a:pt x="1129" y="98"/>
                    <a:pt x="1129" y="98"/>
                    <a:pt x="1129" y="98"/>
                  </a:cubicBezTo>
                  <a:cubicBezTo>
                    <a:pt x="1106" y="110"/>
                    <a:pt x="1084" y="122"/>
                    <a:pt x="1062" y="134"/>
                  </a:cubicBezTo>
                  <a:cubicBezTo>
                    <a:pt x="1029" y="153"/>
                    <a:pt x="998" y="172"/>
                    <a:pt x="969" y="193"/>
                  </a:cubicBezTo>
                  <a:cubicBezTo>
                    <a:pt x="940" y="214"/>
                    <a:pt x="913" y="235"/>
                    <a:pt x="889" y="258"/>
                  </a:cubicBezTo>
                  <a:cubicBezTo>
                    <a:pt x="865" y="280"/>
                    <a:pt x="843" y="303"/>
                    <a:pt x="823" y="327"/>
                  </a:cubicBezTo>
                  <a:cubicBezTo>
                    <a:pt x="804" y="352"/>
                    <a:pt x="787" y="376"/>
                    <a:pt x="774" y="401"/>
                  </a:cubicBezTo>
                  <a:cubicBezTo>
                    <a:pt x="760" y="427"/>
                    <a:pt x="749" y="452"/>
                    <a:pt x="742" y="478"/>
                  </a:cubicBezTo>
                  <a:cubicBezTo>
                    <a:pt x="734" y="504"/>
                    <a:pt x="729" y="531"/>
                    <a:pt x="726" y="557"/>
                  </a:cubicBezTo>
                  <a:cubicBezTo>
                    <a:pt x="724" y="582"/>
                    <a:pt x="725" y="606"/>
                    <a:pt x="727" y="631"/>
                  </a:cubicBezTo>
                  <a:cubicBezTo>
                    <a:pt x="727" y="633"/>
                    <a:pt x="727" y="634"/>
                    <a:pt x="728" y="636"/>
                  </a:cubicBezTo>
                  <a:cubicBezTo>
                    <a:pt x="533" y="636"/>
                    <a:pt x="533" y="636"/>
                    <a:pt x="533" y="636"/>
                  </a:cubicBezTo>
                  <a:cubicBezTo>
                    <a:pt x="533" y="632"/>
                    <a:pt x="533" y="629"/>
                    <a:pt x="534" y="625"/>
                  </a:cubicBezTo>
                  <a:cubicBezTo>
                    <a:pt x="538" y="579"/>
                    <a:pt x="535" y="533"/>
                    <a:pt x="525" y="488"/>
                  </a:cubicBezTo>
                  <a:cubicBezTo>
                    <a:pt x="519" y="464"/>
                    <a:pt x="511" y="439"/>
                    <a:pt x="500" y="415"/>
                  </a:cubicBezTo>
                  <a:cubicBezTo>
                    <a:pt x="490" y="391"/>
                    <a:pt x="477" y="368"/>
                    <a:pt x="461" y="345"/>
                  </a:cubicBezTo>
                  <a:cubicBezTo>
                    <a:pt x="445" y="322"/>
                    <a:pt x="427" y="300"/>
                    <a:pt x="407" y="278"/>
                  </a:cubicBezTo>
                  <a:cubicBezTo>
                    <a:pt x="386" y="256"/>
                    <a:pt x="363" y="236"/>
                    <a:pt x="338" y="216"/>
                  </a:cubicBezTo>
                  <a:cubicBezTo>
                    <a:pt x="298" y="183"/>
                    <a:pt x="251" y="153"/>
                    <a:pt x="200" y="126"/>
                  </a:cubicBezTo>
                  <a:cubicBezTo>
                    <a:pt x="149" y="187"/>
                    <a:pt x="149" y="187"/>
                    <a:pt x="149" y="18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30" y="90"/>
                    <a:pt x="230" y="90"/>
                    <a:pt x="230" y="90"/>
                  </a:cubicBezTo>
                  <a:cubicBezTo>
                    <a:pt x="292" y="114"/>
                    <a:pt x="351" y="143"/>
                    <a:pt x="405" y="176"/>
                  </a:cubicBezTo>
                  <a:cubicBezTo>
                    <a:pt x="437" y="195"/>
                    <a:pt x="467" y="215"/>
                    <a:pt x="495" y="237"/>
                  </a:cubicBezTo>
                  <a:cubicBezTo>
                    <a:pt x="523" y="259"/>
                    <a:pt x="549" y="283"/>
                    <a:pt x="572" y="307"/>
                  </a:cubicBezTo>
                  <a:cubicBezTo>
                    <a:pt x="595" y="330"/>
                    <a:pt x="614" y="355"/>
                    <a:pt x="632" y="380"/>
                  </a:cubicBezTo>
                  <a:cubicBezTo>
                    <a:pt x="636" y="375"/>
                    <a:pt x="639" y="370"/>
                    <a:pt x="643" y="365"/>
                  </a:cubicBezTo>
                  <a:cubicBezTo>
                    <a:pt x="665" y="338"/>
                    <a:pt x="689" y="311"/>
                    <a:pt x="716" y="286"/>
                  </a:cubicBezTo>
                  <a:cubicBezTo>
                    <a:pt x="744" y="261"/>
                    <a:pt x="774" y="237"/>
                    <a:pt x="805" y="214"/>
                  </a:cubicBezTo>
                  <a:cubicBezTo>
                    <a:pt x="837" y="192"/>
                    <a:pt x="871" y="171"/>
                    <a:pt x="907" y="151"/>
                  </a:cubicBezTo>
                  <a:cubicBezTo>
                    <a:pt x="942" y="132"/>
                    <a:pt x="979" y="114"/>
                    <a:pt x="1018" y="97"/>
                  </a:cubicBezTo>
                  <a:cubicBezTo>
                    <a:pt x="1045" y="85"/>
                    <a:pt x="1073" y="74"/>
                    <a:pt x="1101" y="64"/>
                  </a:cubicBezTo>
                  <a:lnTo>
                    <a:pt x="1050" y="0"/>
                  </a:lnTo>
                  <a:close/>
                </a:path>
              </a:pathLst>
            </a:custGeom>
            <a:solidFill>
              <a:srgbClr val="FBE4D4"/>
            </a:solidFill>
            <a:ln cap="flat" cmpd="sng" w="9525">
              <a:solidFill>
                <a:srgbClr val="F4B0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Open Sans"/>
                <a:buNone/>
              </a:pPr>
              <a:r>
                <a:t/>
              </a:r>
              <a:endParaRPr b="0" i="0" sz="3200" u="none" cap="none" strike="noStrik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" name="Google Shape;696;p21"/>
          <p:cNvSpPr txBox="1"/>
          <p:nvPr/>
        </p:nvSpPr>
        <p:spPr>
          <a:xfrm>
            <a:off x="11427849" y="4278318"/>
            <a:ext cx="257923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Cluster mode</a:t>
            </a:r>
            <a:endParaRPr b="0" i="0" sz="2200" u="none" cap="none" strike="noStrik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7" name="Google Shape;697;p21"/>
          <p:cNvSpPr txBox="1"/>
          <p:nvPr/>
        </p:nvSpPr>
        <p:spPr>
          <a:xfrm>
            <a:off x="2324995" y="4278318"/>
            <a:ext cx="257923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Client mode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21"/>
          <p:cNvSpPr/>
          <p:nvPr/>
        </p:nvSpPr>
        <p:spPr>
          <a:xfrm>
            <a:off x="5245100" y="816324"/>
            <a:ext cx="577461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21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Two deployment modes can be used to launch Spark applications on YARN.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22"/>
          <p:cNvGrpSpPr/>
          <p:nvPr/>
        </p:nvGrpSpPr>
        <p:grpSpPr>
          <a:xfrm>
            <a:off x="3542811" y="2358809"/>
            <a:ext cx="10732981" cy="1898921"/>
            <a:chOff x="3542811" y="2358809"/>
            <a:chExt cx="10732981" cy="1898921"/>
          </a:xfrm>
        </p:grpSpPr>
        <p:grpSp>
          <p:nvGrpSpPr>
            <p:cNvPr id="705" name="Google Shape;705;p22"/>
            <p:cNvGrpSpPr/>
            <p:nvPr/>
          </p:nvGrpSpPr>
          <p:grpSpPr>
            <a:xfrm>
              <a:off x="3542811" y="2890485"/>
              <a:ext cx="10732981" cy="1367245"/>
              <a:chOff x="597506" y="2817098"/>
              <a:chExt cx="5032773" cy="3898958"/>
            </a:xfrm>
          </p:grpSpPr>
          <p:grpSp>
            <p:nvGrpSpPr>
              <p:cNvPr id="706" name="Google Shape;706;p22"/>
              <p:cNvGrpSpPr/>
              <p:nvPr/>
            </p:nvGrpSpPr>
            <p:grpSpPr>
              <a:xfrm>
                <a:off x="597506" y="2817098"/>
                <a:ext cx="5032773" cy="3898958"/>
                <a:chOff x="2328409" y="4111676"/>
                <a:chExt cx="14595428" cy="2054803"/>
              </a:xfrm>
            </p:grpSpPr>
            <p:grpSp>
              <p:nvGrpSpPr>
                <p:cNvPr id="707" name="Google Shape;707;p22"/>
                <p:cNvGrpSpPr/>
                <p:nvPr/>
              </p:nvGrpSpPr>
              <p:grpSpPr>
                <a:xfrm>
                  <a:off x="2328409" y="4111676"/>
                  <a:ext cx="14585546" cy="2054803"/>
                  <a:chOff x="3189171" y="2238640"/>
                  <a:chExt cx="10746734" cy="3634622"/>
                </a:xfrm>
              </p:grpSpPr>
              <p:sp>
                <p:nvSpPr>
                  <p:cNvPr id="708" name="Google Shape;708;p22"/>
                  <p:cNvSpPr/>
                  <p:nvPr/>
                </p:nvSpPr>
                <p:spPr>
                  <a:xfrm>
                    <a:off x="3189171" y="2748331"/>
                    <a:ext cx="10702699" cy="3124931"/>
                  </a:xfrm>
                  <a:prstGeom prst="rect">
                    <a:avLst/>
                  </a:prstGeom>
                  <a:solidFill>
                    <a:srgbClr val="666666"/>
                  </a:solidFill>
                  <a:ln cap="flat" cmpd="sng" w="9525">
                    <a:solidFill>
                      <a:srgbClr val="CCCCC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Open Sans"/>
                      <a:buNone/>
                    </a:pPr>
                    <a:r>
                      <a:t/>
                    </a:r>
                    <a:endParaRPr b="0" i="0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9" name="Google Shape;709;p22"/>
                  <p:cNvSpPr/>
                  <p:nvPr/>
                </p:nvSpPr>
                <p:spPr>
                  <a:xfrm>
                    <a:off x="3203824" y="2238640"/>
                    <a:ext cx="10732081" cy="537998"/>
                  </a:xfrm>
                  <a:prstGeom prst="round2SameRect">
                    <a:avLst>
                      <a:gd fmla="val 12219" name="adj1"/>
                      <a:gd fmla="val 0" name="adj2"/>
                    </a:avLst>
                  </a:prstGeom>
                  <a:solidFill>
                    <a:srgbClr val="E6E6E6"/>
                  </a:solidFill>
                  <a:ln>
                    <a:noFill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133"/>
                      <a:buFont typeface="Open Sans"/>
                      <a:buNone/>
                    </a:pPr>
                    <a:r>
                      <a:t/>
                    </a:r>
                    <a:endParaRPr b="0" i="0" sz="2133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710" name="Google Shape;710;p22"/>
                <p:cNvSpPr txBox="1"/>
                <p:nvPr/>
              </p:nvSpPr>
              <p:spPr>
                <a:xfrm>
                  <a:off x="2557677" y="4664375"/>
                  <a:ext cx="14366160" cy="1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711" name="Google Shape;711;p22"/>
              <p:cNvSpPr txBox="1"/>
              <p:nvPr/>
            </p:nvSpPr>
            <p:spPr>
              <a:xfrm>
                <a:off x="658063" y="3732949"/>
                <a:ext cx="4950167" cy="1107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ourier New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/bin/spark-submit --class org.apache.spark.examples.SparkPi --master yarn </a:t>
                </a:r>
                <a:r>
                  <a:rPr b="1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--deploy-mode client </a:t>
                </a: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/path/to/examples.jar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712" name="Google Shape;712;p22"/>
            <p:cNvSpPr/>
            <p:nvPr/>
          </p:nvSpPr>
          <p:spPr>
            <a:xfrm>
              <a:off x="3595119" y="2358809"/>
              <a:ext cx="3440901" cy="726497"/>
            </a:xfrm>
            <a:prstGeom prst="roundRect">
              <a:avLst>
                <a:gd fmla="val 16667" name="adj"/>
              </a:avLst>
            </a:prstGeom>
            <a:solidFill>
              <a:srgbClr val="EDEDED"/>
            </a:solidFill>
            <a:ln cap="flat" cmpd="sng" w="254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t/>
              </a:r>
              <a:endPara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Client mode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t/>
              </a:r>
              <a:endPara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3" name="Google Shape;713;p22"/>
          <p:cNvGrpSpPr/>
          <p:nvPr/>
        </p:nvGrpSpPr>
        <p:grpSpPr>
          <a:xfrm>
            <a:off x="3491595" y="5614097"/>
            <a:ext cx="10732981" cy="1898930"/>
            <a:chOff x="3542811" y="2358800"/>
            <a:chExt cx="10732981" cy="1898930"/>
          </a:xfrm>
        </p:grpSpPr>
        <p:grpSp>
          <p:nvGrpSpPr>
            <p:cNvPr id="714" name="Google Shape;714;p22"/>
            <p:cNvGrpSpPr/>
            <p:nvPr/>
          </p:nvGrpSpPr>
          <p:grpSpPr>
            <a:xfrm>
              <a:off x="3542811" y="2890485"/>
              <a:ext cx="10732981" cy="1367245"/>
              <a:chOff x="597506" y="2817098"/>
              <a:chExt cx="5032773" cy="3898958"/>
            </a:xfrm>
          </p:grpSpPr>
          <p:grpSp>
            <p:nvGrpSpPr>
              <p:cNvPr id="715" name="Google Shape;715;p22"/>
              <p:cNvGrpSpPr/>
              <p:nvPr/>
            </p:nvGrpSpPr>
            <p:grpSpPr>
              <a:xfrm>
                <a:off x="597506" y="2817098"/>
                <a:ext cx="5032773" cy="3898958"/>
                <a:chOff x="2328409" y="4111676"/>
                <a:chExt cx="14595428" cy="2054803"/>
              </a:xfrm>
            </p:grpSpPr>
            <p:grpSp>
              <p:nvGrpSpPr>
                <p:cNvPr id="716" name="Google Shape;716;p22"/>
                <p:cNvGrpSpPr/>
                <p:nvPr/>
              </p:nvGrpSpPr>
              <p:grpSpPr>
                <a:xfrm>
                  <a:off x="2328409" y="4111676"/>
                  <a:ext cx="14585546" cy="2054803"/>
                  <a:chOff x="3189171" y="2238640"/>
                  <a:chExt cx="10746734" cy="3634622"/>
                </a:xfrm>
              </p:grpSpPr>
              <p:sp>
                <p:nvSpPr>
                  <p:cNvPr id="717" name="Google Shape;717;p22"/>
                  <p:cNvSpPr/>
                  <p:nvPr/>
                </p:nvSpPr>
                <p:spPr>
                  <a:xfrm>
                    <a:off x="3189171" y="2748331"/>
                    <a:ext cx="10702699" cy="3124931"/>
                  </a:xfrm>
                  <a:prstGeom prst="rect">
                    <a:avLst/>
                  </a:prstGeom>
                  <a:solidFill>
                    <a:srgbClr val="666666"/>
                  </a:solidFill>
                  <a:ln cap="flat" cmpd="sng" w="9525">
                    <a:solidFill>
                      <a:srgbClr val="CCCCC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Open Sans"/>
                      <a:buNone/>
                    </a:pPr>
                    <a:r>
                      <a:t/>
                    </a:r>
                    <a:endParaRPr b="0" i="0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8" name="Google Shape;718;p22"/>
                  <p:cNvSpPr/>
                  <p:nvPr/>
                </p:nvSpPr>
                <p:spPr>
                  <a:xfrm>
                    <a:off x="3203824" y="2238640"/>
                    <a:ext cx="10732081" cy="537998"/>
                  </a:xfrm>
                  <a:prstGeom prst="round2SameRect">
                    <a:avLst>
                      <a:gd fmla="val 12219" name="adj1"/>
                      <a:gd fmla="val 0" name="adj2"/>
                    </a:avLst>
                  </a:prstGeom>
                  <a:solidFill>
                    <a:srgbClr val="E6E6E6"/>
                  </a:solidFill>
                  <a:ln>
                    <a:noFill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133"/>
                      <a:buFont typeface="Open Sans"/>
                      <a:buNone/>
                    </a:pPr>
                    <a:r>
                      <a:t/>
                    </a:r>
                    <a:endParaRPr b="0" i="0" sz="2133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719" name="Google Shape;719;p22"/>
                <p:cNvSpPr txBox="1"/>
                <p:nvPr/>
              </p:nvSpPr>
              <p:spPr>
                <a:xfrm>
                  <a:off x="2557677" y="4664375"/>
                  <a:ext cx="14366160" cy="1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720" name="Google Shape;720;p22"/>
              <p:cNvSpPr txBox="1"/>
              <p:nvPr/>
            </p:nvSpPr>
            <p:spPr>
              <a:xfrm>
                <a:off x="658063" y="3732949"/>
                <a:ext cx="4950167" cy="1755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ourier New"/>
                  <a:buNone/>
                </a:pPr>
                <a:r>
                  <a:rPr b="1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/bin/spark-submit --class org.apache.spark.examples.SparkPi --master yarn --deploy-mode cluster /path/to/examples.jar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21" name="Google Shape;721;p22"/>
            <p:cNvSpPr/>
            <p:nvPr/>
          </p:nvSpPr>
          <p:spPr>
            <a:xfrm>
              <a:off x="3580912" y="2358800"/>
              <a:ext cx="3440901" cy="726497"/>
            </a:xfrm>
            <a:prstGeom prst="roundRect">
              <a:avLst>
                <a:gd fmla="val 16667" name="adj"/>
              </a:avLst>
            </a:prstGeom>
            <a:solidFill>
              <a:srgbClr val="EDEDED"/>
            </a:solidFill>
            <a:ln cap="flat" cmpd="sng" w="254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t/>
              </a:r>
              <a:endPara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1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Cluster mode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t/>
              </a:r>
              <a:endParaRPr b="1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22" name="Google Shape;722;p22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Deployment Modes: YARN</a:t>
            </a:r>
            <a:endParaRPr/>
          </a:p>
        </p:txBody>
      </p:sp>
      <p:sp>
        <p:nvSpPr>
          <p:cNvPr id="723" name="Google Shape;723;p22"/>
          <p:cNvSpPr/>
          <p:nvPr/>
        </p:nvSpPr>
        <p:spPr>
          <a:xfrm>
            <a:off x="5245100" y="816705"/>
            <a:ext cx="5774609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3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Client Mode: YARN</a:t>
            </a:r>
            <a:endParaRPr/>
          </a:p>
        </p:txBody>
      </p:sp>
      <p:sp>
        <p:nvSpPr>
          <p:cNvPr id="729" name="Google Shape;729;p23"/>
          <p:cNvSpPr/>
          <p:nvPr/>
        </p:nvSpPr>
        <p:spPr>
          <a:xfrm>
            <a:off x="6057900" y="816705"/>
            <a:ext cx="4135517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23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architecture of YARN in client mode is depicted in the diagram below.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1" name="Google Shape;731;p23"/>
          <p:cNvGrpSpPr/>
          <p:nvPr/>
        </p:nvGrpSpPr>
        <p:grpSpPr>
          <a:xfrm>
            <a:off x="3840140" y="3058004"/>
            <a:ext cx="8935121" cy="5039627"/>
            <a:chOff x="2218652" y="177577"/>
            <a:chExt cx="8935121" cy="5039627"/>
          </a:xfrm>
        </p:grpSpPr>
        <p:sp>
          <p:nvSpPr>
            <p:cNvPr id="732" name="Google Shape;732;p23"/>
            <p:cNvSpPr/>
            <p:nvPr/>
          </p:nvSpPr>
          <p:spPr>
            <a:xfrm>
              <a:off x="5034855" y="177577"/>
              <a:ext cx="2122289" cy="1736440"/>
            </a:xfrm>
            <a:prstGeom prst="roundRect">
              <a:avLst>
                <a:gd fmla="val 7613" name="adj"/>
              </a:avLst>
            </a:prstGeom>
            <a:solidFill>
              <a:schemeClr val="lt1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5105401" y="662548"/>
              <a:ext cx="1984994" cy="1166252"/>
            </a:xfrm>
            <a:prstGeom prst="roundRect">
              <a:avLst>
                <a:gd fmla="val 7613" name="adj"/>
              </a:avLst>
            </a:prstGeom>
            <a:solidFill>
              <a:schemeClr val="lt1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3790950" y="2133600"/>
              <a:ext cx="4610100" cy="2590800"/>
            </a:xfrm>
            <a:prstGeom prst="roundRect">
              <a:avLst>
                <a:gd fmla="val 3921" name="adj"/>
              </a:avLst>
            </a:prstGeom>
            <a:solidFill>
              <a:srgbClr val="E1EFD8"/>
            </a:solidFill>
            <a:ln cap="flat" cmpd="sng" w="25400">
              <a:solidFill>
                <a:srgbClr val="C4E0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3895725" y="2256801"/>
              <a:ext cx="4610100" cy="2590800"/>
            </a:xfrm>
            <a:prstGeom prst="roundRect">
              <a:avLst>
                <a:gd fmla="val 3921" name="adj"/>
              </a:avLst>
            </a:prstGeom>
            <a:solidFill>
              <a:srgbClr val="ECF5E7"/>
            </a:solidFill>
            <a:ln cap="flat" cmpd="sng" w="25400">
              <a:solidFill>
                <a:srgbClr val="C4E0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4000500" y="2380002"/>
              <a:ext cx="4610100" cy="2590800"/>
            </a:xfrm>
            <a:prstGeom prst="roundRect">
              <a:avLst>
                <a:gd fmla="val 3921" name="adj"/>
              </a:avLst>
            </a:prstGeom>
            <a:solidFill>
              <a:srgbClr val="E2F0D9"/>
            </a:solidFill>
            <a:ln cap="flat" cmpd="sng" w="25400">
              <a:solidFill>
                <a:srgbClr val="C4E0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4105275" y="2503203"/>
              <a:ext cx="4610100" cy="2590800"/>
            </a:xfrm>
            <a:prstGeom prst="roundRect">
              <a:avLst>
                <a:gd fmla="val 3921" name="adj"/>
              </a:avLst>
            </a:prstGeom>
            <a:solidFill>
              <a:srgbClr val="ECF5E7"/>
            </a:solidFill>
            <a:ln cap="flat" cmpd="sng" w="25400">
              <a:solidFill>
                <a:srgbClr val="C4E0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4210050" y="2626404"/>
              <a:ext cx="4610100" cy="2590800"/>
            </a:xfrm>
            <a:prstGeom prst="roundRect">
              <a:avLst>
                <a:gd fmla="val 3921" name="adj"/>
              </a:avLst>
            </a:prstGeom>
            <a:solidFill>
              <a:srgbClr val="E2F0D9"/>
            </a:solidFill>
            <a:ln cap="flat" cmpd="sng" w="25400">
              <a:solidFill>
                <a:srgbClr val="C4E0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4333875" y="2828925"/>
              <a:ext cx="4381499" cy="44767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YARN Node Manager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4333875" y="3357563"/>
              <a:ext cx="2122289" cy="1736440"/>
            </a:xfrm>
            <a:prstGeom prst="roundRect">
              <a:avLst>
                <a:gd fmla="val 7613" name="adj"/>
              </a:avLst>
            </a:prstGeom>
            <a:solidFill>
              <a:schemeClr val="lt1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6648449" y="3336444"/>
              <a:ext cx="2066925" cy="1736440"/>
            </a:xfrm>
            <a:prstGeom prst="roundRect">
              <a:avLst>
                <a:gd fmla="val 7613" name="adj"/>
              </a:avLst>
            </a:prstGeom>
            <a:solidFill>
              <a:schemeClr val="lt1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23"/>
            <p:cNvSpPr txBox="1"/>
            <p:nvPr/>
          </p:nvSpPr>
          <p:spPr>
            <a:xfrm>
              <a:off x="4430612" y="3490736"/>
              <a:ext cx="19288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YARN Container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23"/>
            <p:cNvSpPr txBox="1"/>
            <p:nvPr/>
          </p:nvSpPr>
          <p:spPr>
            <a:xfrm>
              <a:off x="6700837" y="3429271"/>
              <a:ext cx="19288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YARN Container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4573487" y="4114800"/>
              <a:ext cx="1732063" cy="812121"/>
            </a:xfrm>
            <a:prstGeom prst="roundRect">
              <a:avLst>
                <a:gd fmla="val 11976" name="adj"/>
              </a:avLst>
            </a:prstGeom>
            <a:solidFill>
              <a:srgbClr val="2E75B5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Executor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6799211" y="4114800"/>
              <a:ext cx="1732063" cy="812121"/>
            </a:xfrm>
            <a:prstGeom prst="roundRect">
              <a:avLst>
                <a:gd fmla="val 11976" name="adj"/>
              </a:avLst>
            </a:prstGeom>
            <a:solidFill>
              <a:srgbClr val="2E75B5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Executor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9421710" y="4117904"/>
              <a:ext cx="1732063" cy="812121"/>
            </a:xfrm>
            <a:prstGeom prst="roundRect">
              <a:avLst>
                <a:gd fmla="val 11976" name="adj"/>
              </a:avLst>
            </a:prstGeom>
            <a:solidFill>
              <a:srgbClr val="2E75B5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Task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47" name="Google Shape;747;p23"/>
            <p:cNvCxnSpPr>
              <a:stCxn id="745" idx="3"/>
              <a:endCxn id="746" idx="1"/>
            </p:cNvCxnSpPr>
            <p:nvPr/>
          </p:nvCxnSpPr>
          <p:spPr>
            <a:xfrm>
              <a:off x="8531274" y="4520861"/>
              <a:ext cx="890400" cy="3000"/>
            </a:xfrm>
            <a:prstGeom prst="straightConnector1">
              <a:avLst/>
            </a:prstGeom>
            <a:noFill/>
            <a:ln cap="flat" cmpd="sng" w="3810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8" name="Google Shape;748;p23"/>
            <p:cNvSpPr/>
            <p:nvPr/>
          </p:nvSpPr>
          <p:spPr>
            <a:xfrm>
              <a:off x="2218652" y="846140"/>
              <a:ext cx="1047750" cy="840411"/>
            </a:xfrm>
            <a:prstGeom prst="roundRect">
              <a:avLst>
                <a:gd fmla="val 12133" name="adj"/>
              </a:avLst>
            </a:prstGeom>
            <a:solidFill>
              <a:srgbClr val="D8E2F3"/>
            </a:solidFill>
            <a:ln cap="flat" cmpd="sng" w="25400">
              <a:solidFill>
                <a:srgbClr val="B3C6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Client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8941220" y="816862"/>
              <a:ext cx="1589190" cy="840411"/>
            </a:xfrm>
            <a:prstGeom prst="roundRect">
              <a:avLst>
                <a:gd fmla="val 12133" name="adj"/>
              </a:avLst>
            </a:prstGeom>
            <a:solidFill>
              <a:srgbClr val="D8E2F3"/>
            </a:solidFill>
            <a:ln cap="flat" cmpd="sng" w="25400">
              <a:solidFill>
                <a:srgbClr val="B3C6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YARN Resource Manager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0" name="Google Shape;750;p23"/>
            <p:cNvSpPr txBox="1"/>
            <p:nvPr/>
          </p:nvSpPr>
          <p:spPr>
            <a:xfrm>
              <a:off x="5131593" y="242751"/>
              <a:ext cx="19288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YARN Container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5229967" y="1322394"/>
              <a:ext cx="1732063" cy="338554"/>
            </a:xfrm>
            <a:prstGeom prst="roundRect">
              <a:avLst>
                <a:gd fmla="val 11976" name="adj"/>
              </a:avLst>
            </a:prstGeom>
            <a:solidFill>
              <a:srgbClr val="2E75B5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Driver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52" name="Google Shape;752;p23"/>
            <p:cNvCxnSpPr>
              <a:stCxn id="748" idx="3"/>
            </p:cNvCxnSpPr>
            <p:nvPr/>
          </p:nvCxnSpPr>
          <p:spPr>
            <a:xfrm flipH="1" rot="10800000">
              <a:off x="3266402" y="1257646"/>
              <a:ext cx="1866900" cy="8700"/>
            </a:xfrm>
            <a:prstGeom prst="straightConnector1">
              <a:avLst/>
            </a:prstGeom>
            <a:noFill/>
            <a:ln cap="flat" cmpd="sng" w="3810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53" name="Google Shape;753;p23"/>
            <p:cNvCxnSpPr/>
            <p:nvPr/>
          </p:nvCxnSpPr>
          <p:spPr>
            <a:xfrm flipH="1" rot="10800000">
              <a:off x="7074319" y="1237068"/>
              <a:ext cx="1866901" cy="8606"/>
            </a:xfrm>
            <a:prstGeom prst="straightConnector1">
              <a:avLst/>
            </a:prstGeom>
            <a:noFill/>
            <a:ln cap="flat" cmpd="sng" w="3810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54" name="Google Shape;754;p23"/>
            <p:cNvCxnSpPr>
              <a:endCxn id="744" idx="1"/>
            </p:cNvCxnSpPr>
            <p:nvPr/>
          </p:nvCxnSpPr>
          <p:spPr>
            <a:xfrm rot="5400000">
              <a:off x="3387137" y="2678111"/>
              <a:ext cx="3029100" cy="656400"/>
            </a:xfrm>
            <a:prstGeom prst="bentConnector4">
              <a:avLst>
                <a:gd fmla="val -93530" name="adj1"/>
                <a:gd fmla="val 401506" name="adj2"/>
              </a:avLst>
            </a:prstGeom>
            <a:noFill/>
            <a:ln cap="flat" cmpd="sng" w="3810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55" name="Google Shape;755;p23"/>
            <p:cNvCxnSpPr/>
            <p:nvPr/>
          </p:nvCxnSpPr>
          <p:spPr>
            <a:xfrm>
              <a:off x="6780161" y="1640796"/>
              <a:ext cx="0" cy="1188129"/>
            </a:xfrm>
            <a:prstGeom prst="straightConnector1">
              <a:avLst/>
            </a:prstGeom>
            <a:noFill/>
            <a:ln cap="flat" cmpd="sng" w="3810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6" name="Google Shape;756;p23"/>
            <p:cNvSpPr txBox="1"/>
            <p:nvPr/>
          </p:nvSpPr>
          <p:spPr>
            <a:xfrm>
              <a:off x="3611425" y="839361"/>
              <a:ext cx="10086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Application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Commands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7" name="Google Shape;757;p23"/>
            <p:cNvSpPr txBox="1"/>
            <p:nvPr/>
          </p:nvSpPr>
          <p:spPr>
            <a:xfrm>
              <a:off x="7350915" y="726664"/>
              <a:ext cx="13965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Resource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Request or Reply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8" name="Google Shape;758;p23"/>
            <p:cNvSpPr txBox="1"/>
            <p:nvPr/>
          </p:nvSpPr>
          <p:spPr>
            <a:xfrm>
              <a:off x="6780161" y="1877720"/>
              <a:ext cx="20339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Launch Spark Executor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9" name="Google Shape;759;p23"/>
            <p:cNvSpPr txBox="1"/>
            <p:nvPr/>
          </p:nvSpPr>
          <p:spPr>
            <a:xfrm>
              <a:off x="2789411" y="1707803"/>
              <a:ext cx="14188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Issue Application Commands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0" name="Google Shape;760;p23"/>
            <p:cNvSpPr txBox="1"/>
            <p:nvPr/>
          </p:nvSpPr>
          <p:spPr>
            <a:xfrm>
              <a:off x="5249859" y="860729"/>
              <a:ext cx="16800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Application Master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4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Client</a:t>
            </a:r>
            <a:r>
              <a:rPr b="1" lang="en-US"/>
              <a:t> Mode: YARN</a:t>
            </a:r>
            <a:endParaRPr b="1"/>
          </a:p>
        </p:txBody>
      </p:sp>
      <p:grpSp>
        <p:nvGrpSpPr>
          <p:cNvPr id="766" name="Google Shape;766;p24"/>
          <p:cNvGrpSpPr/>
          <p:nvPr/>
        </p:nvGrpSpPr>
        <p:grpSpPr>
          <a:xfrm>
            <a:off x="2159376" y="2675587"/>
            <a:ext cx="11937249" cy="3792824"/>
            <a:chOff x="2159376" y="2047875"/>
            <a:chExt cx="11937249" cy="5048249"/>
          </a:xfrm>
        </p:grpSpPr>
        <p:sp>
          <p:nvSpPr>
            <p:cNvPr id="767" name="Google Shape;767;p24"/>
            <p:cNvSpPr/>
            <p:nvPr/>
          </p:nvSpPr>
          <p:spPr>
            <a:xfrm>
              <a:off x="2159376" y="2047875"/>
              <a:ext cx="11937249" cy="1600105"/>
            </a:xfrm>
            <a:prstGeom prst="homePlate">
              <a:avLst>
                <a:gd fmla="val 30958" name="adj"/>
              </a:avLst>
            </a:prstGeom>
            <a:solidFill>
              <a:srgbClr val="DDEAF6"/>
            </a:solidFill>
            <a:ln cap="flat" cmpd="sng" w="254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24000" spcFirstLastPara="1" rIns="396000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Spark Driver runs on the host from where the job is submitted in client mode.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2159376" y="5496747"/>
              <a:ext cx="11937249" cy="1599377"/>
            </a:xfrm>
            <a:prstGeom prst="homePlate">
              <a:avLst>
                <a:gd fmla="val 30958" name="adj"/>
              </a:avLst>
            </a:prstGeom>
            <a:solidFill>
              <a:srgbClr val="EDEDED"/>
            </a:solidFill>
            <a:ln cap="flat" cmpd="sng" w="254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24000" spcFirstLastPara="1" rIns="3960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client communicates with the containers to coordinate the work after they start.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2159376" y="3772675"/>
              <a:ext cx="11937249" cy="1599377"/>
            </a:xfrm>
            <a:prstGeom prst="homePlate">
              <a:avLst>
                <a:gd fmla="val 30958" name="adj"/>
              </a:avLst>
            </a:prstGeom>
            <a:solidFill>
              <a:srgbClr val="FFF2CC"/>
            </a:solidFill>
            <a:ln cap="flat" cmpd="sng" w="254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24000" spcFirstLastPara="1" rIns="396000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Application Master’s job is to request resources (executor containers)</a:t>
              </a:r>
              <a:endParaRPr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from YARN.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70" name="Google Shape;770;p24"/>
          <p:cNvSpPr/>
          <p:nvPr/>
        </p:nvSpPr>
        <p:spPr>
          <a:xfrm>
            <a:off x="6057900" y="816324"/>
            <a:ext cx="4135517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5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Cluster</a:t>
            </a:r>
            <a:r>
              <a:rPr b="1" lang="en-US"/>
              <a:t> Mode: YARN</a:t>
            </a:r>
            <a:endParaRPr b="1"/>
          </a:p>
        </p:txBody>
      </p:sp>
      <p:grpSp>
        <p:nvGrpSpPr>
          <p:cNvPr id="776" name="Google Shape;776;p25"/>
          <p:cNvGrpSpPr/>
          <p:nvPr/>
        </p:nvGrpSpPr>
        <p:grpSpPr>
          <a:xfrm>
            <a:off x="3840140" y="3058004"/>
            <a:ext cx="8935121" cy="5039627"/>
            <a:chOff x="2218652" y="177577"/>
            <a:chExt cx="8935121" cy="5039627"/>
          </a:xfrm>
        </p:grpSpPr>
        <p:sp>
          <p:nvSpPr>
            <p:cNvPr id="777" name="Google Shape;777;p25"/>
            <p:cNvSpPr/>
            <p:nvPr/>
          </p:nvSpPr>
          <p:spPr>
            <a:xfrm>
              <a:off x="5034855" y="177577"/>
              <a:ext cx="2122289" cy="1736440"/>
            </a:xfrm>
            <a:prstGeom prst="roundRect">
              <a:avLst>
                <a:gd fmla="val 7613" name="adj"/>
              </a:avLst>
            </a:prstGeom>
            <a:solidFill>
              <a:schemeClr val="lt1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5105401" y="662548"/>
              <a:ext cx="1984994" cy="1166252"/>
            </a:xfrm>
            <a:prstGeom prst="roundRect">
              <a:avLst>
                <a:gd fmla="val 7613" name="adj"/>
              </a:avLst>
            </a:prstGeom>
            <a:solidFill>
              <a:schemeClr val="lt1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3790950" y="2133600"/>
              <a:ext cx="4610100" cy="2590800"/>
            </a:xfrm>
            <a:prstGeom prst="roundRect">
              <a:avLst>
                <a:gd fmla="val 3921" name="adj"/>
              </a:avLst>
            </a:prstGeom>
            <a:solidFill>
              <a:srgbClr val="E1EFD8"/>
            </a:solidFill>
            <a:ln cap="flat" cmpd="sng" w="25400">
              <a:solidFill>
                <a:srgbClr val="C4E0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3895725" y="2256801"/>
              <a:ext cx="4610100" cy="2590800"/>
            </a:xfrm>
            <a:prstGeom prst="roundRect">
              <a:avLst>
                <a:gd fmla="val 3921" name="adj"/>
              </a:avLst>
            </a:prstGeom>
            <a:solidFill>
              <a:srgbClr val="ECF5E7"/>
            </a:solidFill>
            <a:ln cap="flat" cmpd="sng" w="25400">
              <a:solidFill>
                <a:srgbClr val="C4E0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4000500" y="2380002"/>
              <a:ext cx="4610100" cy="2590800"/>
            </a:xfrm>
            <a:prstGeom prst="roundRect">
              <a:avLst>
                <a:gd fmla="val 3921" name="adj"/>
              </a:avLst>
            </a:prstGeom>
            <a:solidFill>
              <a:srgbClr val="E2F0D9"/>
            </a:solidFill>
            <a:ln cap="flat" cmpd="sng" w="25400">
              <a:solidFill>
                <a:srgbClr val="C4E0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4105275" y="2503203"/>
              <a:ext cx="4610100" cy="2590800"/>
            </a:xfrm>
            <a:prstGeom prst="roundRect">
              <a:avLst>
                <a:gd fmla="val 3921" name="adj"/>
              </a:avLst>
            </a:prstGeom>
            <a:solidFill>
              <a:srgbClr val="ECF5E7"/>
            </a:solidFill>
            <a:ln cap="flat" cmpd="sng" w="25400">
              <a:solidFill>
                <a:srgbClr val="C4E0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4210050" y="2626404"/>
              <a:ext cx="4610100" cy="2590800"/>
            </a:xfrm>
            <a:prstGeom prst="roundRect">
              <a:avLst>
                <a:gd fmla="val 3921" name="adj"/>
              </a:avLst>
            </a:prstGeom>
            <a:solidFill>
              <a:srgbClr val="E2F0D9"/>
            </a:solidFill>
            <a:ln cap="flat" cmpd="sng" w="25400">
              <a:solidFill>
                <a:srgbClr val="C4E0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4333875" y="2828925"/>
              <a:ext cx="4381499" cy="44767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YARN Node Manager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4333875" y="3357563"/>
              <a:ext cx="2122289" cy="1736440"/>
            </a:xfrm>
            <a:prstGeom prst="roundRect">
              <a:avLst>
                <a:gd fmla="val 7613" name="adj"/>
              </a:avLst>
            </a:prstGeom>
            <a:solidFill>
              <a:schemeClr val="lt1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6648449" y="3336444"/>
              <a:ext cx="2066925" cy="1736440"/>
            </a:xfrm>
            <a:prstGeom prst="roundRect">
              <a:avLst>
                <a:gd fmla="val 7613" name="adj"/>
              </a:avLst>
            </a:prstGeom>
            <a:solidFill>
              <a:schemeClr val="lt1"/>
            </a:solidFill>
            <a:ln cap="flat" cmpd="sng" w="25400">
              <a:solidFill>
                <a:srgbClr val="A8D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pen Sans"/>
                <a:buNone/>
              </a:pPr>
              <a:r>
                <a:t/>
              </a:r>
              <a:endParaRPr b="0" i="0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7" name="Google Shape;787;p25"/>
            <p:cNvSpPr txBox="1"/>
            <p:nvPr/>
          </p:nvSpPr>
          <p:spPr>
            <a:xfrm>
              <a:off x="4430612" y="3490736"/>
              <a:ext cx="19288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YARN Container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8" name="Google Shape;788;p25"/>
            <p:cNvSpPr txBox="1"/>
            <p:nvPr/>
          </p:nvSpPr>
          <p:spPr>
            <a:xfrm>
              <a:off x="6700837" y="3429271"/>
              <a:ext cx="19288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YARN Container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4573487" y="4114800"/>
              <a:ext cx="1732063" cy="812121"/>
            </a:xfrm>
            <a:prstGeom prst="roundRect">
              <a:avLst>
                <a:gd fmla="val 11976" name="adj"/>
              </a:avLst>
            </a:prstGeom>
            <a:solidFill>
              <a:srgbClr val="2E75B5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Executor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6799211" y="4114800"/>
              <a:ext cx="1732063" cy="812121"/>
            </a:xfrm>
            <a:prstGeom prst="roundRect">
              <a:avLst>
                <a:gd fmla="val 11976" name="adj"/>
              </a:avLst>
            </a:prstGeom>
            <a:solidFill>
              <a:srgbClr val="2E75B5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Executor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9421710" y="4117904"/>
              <a:ext cx="1732063" cy="812121"/>
            </a:xfrm>
            <a:prstGeom prst="roundRect">
              <a:avLst>
                <a:gd fmla="val 11976" name="adj"/>
              </a:avLst>
            </a:prstGeom>
            <a:solidFill>
              <a:srgbClr val="2E75B5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Task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92" name="Google Shape;792;p25"/>
            <p:cNvCxnSpPr>
              <a:stCxn id="790" idx="3"/>
              <a:endCxn id="791" idx="1"/>
            </p:cNvCxnSpPr>
            <p:nvPr/>
          </p:nvCxnSpPr>
          <p:spPr>
            <a:xfrm>
              <a:off x="8531274" y="4520861"/>
              <a:ext cx="890400" cy="3000"/>
            </a:xfrm>
            <a:prstGeom prst="straightConnector1">
              <a:avLst/>
            </a:prstGeom>
            <a:noFill/>
            <a:ln cap="flat" cmpd="sng" w="3810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93" name="Google Shape;793;p25"/>
            <p:cNvSpPr/>
            <p:nvPr/>
          </p:nvSpPr>
          <p:spPr>
            <a:xfrm>
              <a:off x="2218652" y="846140"/>
              <a:ext cx="1047750" cy="840411"/>
            </a:xfrm>
            <a:prstGeom prst="roundRect">
              <a:avLst>
                <a:gd fmla="val 12133" name="adj"/>
              </a:avLst>
            </a:prstGeom>
            <a:solidFill>
              <a:srgbClr val="D8E2F3"/>
            </a:solidFill>
            <a:ln cap="flat" cmpd="sng" w="25400">
              <a:solidFill>
                <a:srgbClr val="B3C6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Client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8941220" y="816862"/>
              <a:ext cx="1589190" cy="840411"/>
            </a:xfrm>
            <a:prstGeom prst="roundRect">
              <a:avLst>
                <a:gd fmla="val 12133" name="adj"/>
              </a:avLst>
            </a:prstGeom>
            <a:solidFill>
              <a:srgbClr val="D8E2F3"/>
            </a:solidFill>
            <a:ln cap="flat" cmpd="sng" w="25400">
              <a:solidFill>
                <a:srgbClr val="B3C6E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YARN Resource Manager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5" name="Google Shape;795;p25"/>
            <p:cNvSpPr txBox="1"/>
            <p:nvPr/>
          </p:nvSpPr>
          <p:spPr>
            <a:xfrm>
              <a:off x="5131593" y="242751"/>
              <a:ext cx="19288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Open Sans"/>
                <a:buNone/>
              </a:pPr>
              <a:r>
                <a:rPr b="1" i="0" lang="en-US" sz="16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YARN Container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5229967" y="1322394"/>
              <a:ext cx="1732063" cy="338554"/>
            </a:xfrm>
            <a:prstGeom prst="roundRect">
              <a:avLst>
                <a:gd fmla="val 11976" name="adj"/>
              </a:avLst>
            </a:prstGeom>
            <a:solidFill>
              <a:srgbClr val="2E75B5"/>
            </a:solidFill>
            <a:ln cap="flat" cmpd="sng" w="25400">
              <a:solidFill>
                <a:srgbClr val="4271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Driver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97" name="Google Shape;797;p25"/>
            <p:cNvCxnSpPr>
              <a:stCxn id="793" idx="3"/>
            </p:cNvCxnSpPr>
            <p:nvPr/>
          </p:nvCxnSpPr>
          <p:spPr>
            <a:xfrm flipH="1" rot="10800000">
              <a:off x="3266402" y="1257646"/>
              <a:ext cx="1866900" cy="8700"/>
            </a:xfrm>
            <a:prstGeom prst="straightConnector1">
              <a:avLst/>
            </a:prstGeom>
            <a:noFill/>
            <a:ln cap="flat" cmpd="sng" w="3810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98" name="Google Shape;798;p25"/>
            <p:cNvCxnSpPr/>
            <p:nvPr/>
          </p:nvCxnSpPr>
          <p:spPr>
            <a:xfrm flipH="1" rot="10800000">
              <a:off x="7074319" y="1237068"/>
              <a:ext cx="1866901" cy="8606"/>
            </a:xfrm>
            <a:prstGeom prst="straightConnector1">
              <a:avLst/>
            </a:prstGeom>
            <a:noFill/>
            <a:ln cap="flat" cmpd="sng" w="3810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99" name="Google Shape;799;p25"/>
            <p:cNvCxnSpPr>
              <a:endCxn id="789" idx="1"/>
            </p:cNvCxnSpPr>
            <p:nvPr/>
          </p:nvCxnSpPr>
          <p:spPr>
            <a:xfrm rot="5400000">
              <a:off x="3387137" y="2678111"/>
              <a:ext cx="3029100" cy="656400"/>
            </a:xfrm>
            <a:prstGeom prst="bentConnector4">
              <a:avLst>
                <a:gd fmla="val -93530" name="adj1"/>
                <a:gd fmla="val 403440" name="adj2"/>
              </a:avLst>
            </a:prstGeom>
            <a:noFill/>
            <a:ln cap="flat" cmpd="sng" w="3810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0" name="Google Shape;800;p25"/>
            <p:cNvCxnSpPr/>
            <p:nvPr/>
          </p:nvCxnSpPr>
          <p:spPr>
            <a:xfrm>
              <a:off x="6780161" y="1640796"/>
              <a:ext cx="0" cy="1188129"/>
            </a:xfrm>
            <a:prstGeom prst="straightConnector1">
              <a:avLst/>
            </a:prstGeom>
            <a:noFill/>
            <a:ln cap="flat" cmpd="sng" w="3810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01" name="Google Shape;801;p25"/>
            <p:cNvSpPr txBox="1"/>
            <p:nvPr/>
          </p:nvSpPr>
          <p:spPr>
            <a:xfrm>
              <a:off x="3611425" y="839361"/>
              <a:ext cx="10086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Application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Commands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2" name="Google Shape;802;p25"/>
            <p:cNvSpPr txBox="1"/>
            <p:nvPr/>
          </p:nvSpPr>
          <p:spPr>
            <a:xfrm>
              <a:off x="7350915" y="726664"/>
              <a:ext cx="13965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Resource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Request or Reply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3" name="Google Shape;803;p25"/>
            <p:cNvSpPr txBox="1"/>
            <p:nvPr/>
          </p:nvSpPr>
          <p:spPr>
            <a:xfrm>
              <a:off x="6780161" y="1877720"/>
              <a:ext cx="20339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Launch Spark Executor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4" name="Google Shape;804;p25"/>
            <p:cNvSpPr txBox="1"/>
            <p:nvPr/>
          </p:nvSpPr>
          <p:spPr>
            <a:xfrm>
              <a:off x="2789411" y="1707803"/>
              <a:ext cx="14188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Issue Application Commands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5" name="Google Shape;805;p25"/>
            <p:cNvSpPr txBox="1"/>
            <p:nvPr/>
          </p:nvSpPr>
          <p:spPr>
            <a:xfrm>
              <a:off x="5249859" y="860729"/>
              <a:ext cx="16800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Open Sans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Application Master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06" name="Google Shape;806;p25"/>
          <p:cNvSpPr/>
          <p:nvPr/>
        </p:nvSpPr>
        <p:spPr>
          <a:xfrm>
            <a:off x="5918200" y="816324"/>
            <a:ext cx="442325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7" name="Google Shape;807;p25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architecture of YARN in cluster mode is depicted in the diagram below.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6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Cluster</a:t>
            </a:r>
            <a:r>
              <a:rPr b="1" lang="en-US"/>
              <a:t> Mode: YARN</a:t>
            </a:r>
            <a:endParaRPr b="1"/>
          </a:p>
        </p:txBody>
      </p:sp>
      <p:grpSp>
        <p:nvGrpSpPr>
          <p:cNvPr id="813" name="Google Shape;813;p26"/>
          <p:cNvGrpSpPr/>
          <p:nvPr/>
        </p:nvGrpSpPr>
        <p:grpSpPr>
          <a:xfrm>
            <a:off x="2159375" y="2047875"/>
            <a:ext cx="11937249" cy="5048249"/>
            <a:chOff x="2159376" y="2047875"/>
            <a:chExt cx="11937249" cy="5048249"/>
          </a:xfrm>
        </p:grpSpPr>
        <p:sp>
          <p:nvSpPr>
            <p:cNvPr id="814" name="Google Shape;814;p26"/>
            <p:cNvSpPr/>
            <p:nvPr/>
          </p:nvSpPr>
          <p:spPr>
            <a:xfrm>
              <a:off x="2159376" y="2047875"/>
              <a:ext cx="11937249" cy="1600105"/>
            </a:xfrm>
            <a:prstGeom prst="homePlate">
              <a:avLst>
                <a:gd fmla="val 30958" name="adj"/>
              </a:avLst>
            </a:prstGeom>
            <a:solidFill>
              <a:srgbClr val="DDEAF6"/>
            </a:solidFill>
            <a:ln cap="flat" cmpd="sng" w="254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24000" spcFirstLastPara="1" rIns="396000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Driver runs in the Application Master on a cluster machine.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2159376" y="5496747"/>
              <a:ext cx="11937249" cy="1599377"/>
            </a:xfrm>
            <a:prstGeom prst="homePlate">
              <a:avLst>
                <a:gd fmla="val 30958" name="adj"/>
              </a:avLst>
            </a:prstGeom>
            <a:solidFill>
              <a:srgbClr val="EDEDED"/>
            </a:solidFill>
            <a:ln cap="flat" cmpd="sng" w="254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24000" spcFirstLastPara="1" rIns="396000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client that launches the application does not run for the lifetime of the application.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159376" y="3772675"/>
              <a:ext cx="11937249" cy="1599377"/>
            </a:xfrm>
            <a:prstGeom prst="homePlate">
              <a:avLst>
                <a:gd fmla="val 30958" name="adj"/>
              </a:avLst>
            </a:prstGeom>
            <a:solidFill>
              <a:srgbClr val="FFF2CC"/>
            </a:solidFill>
            <a:ln cap="flat" cmpd="sng" w="254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24000" spcFirstLastPara="1" rIns="396000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 single process in a YARN container is responsible for both driving the application and requesting resources from YARN.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7" name="Google Shape;817;p26"/>
          <p:cNvSpPr/>
          <p:nvPr/>
        </p:nvSpPr>
        <p:spPr>
          <a:xfrm>
            <a:off x="5918200" y="816324"/>
            <a:ext cx="442325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7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Introduction to PySpark Shell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8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Spark Shell</a:t>
            </a:r>
            <a:endParaRPr b="1"/>
          </a:p>
        </p:txBody>
      </p:sp>
      <p:sp>
        <p:nvSpPr>
          <p:cNvPr id="828" name="Google Shape;828;p28"/>
          <p:cNvSpPr txBox="1"/>
          <p:nvPr/>
        </p:nvSpPr>
        <p:spPr>
          <a:xfrm>
            <a:off x="971550" y="1747536"/>
            <a:ext cx="14268450" cy="500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Google Shape;829;p28"/>
          <p:cNvGrpSpPr/>
          <p:nvPr/>
        </p:nvGrpSpPr>
        <p:grpSpPr>
          <a:xfrm>
            <a:off x="1358900" y="2337067"/>
            <a:ext cx="6134100" cy="4455813"/>
            <a:chOff x="4606718" y="3123772"/>
            <a:chExt cx="7042564" cy="4272692"/>
          </a:xfrm>
        </p:grpSpPr>
        <p:sp>
          <p:nvSpPr>
            <p:cNvPr id="830" name="Google Shape;830;p28"/>
            <p:cNvSpPr/>
            <p:nvPr/>
          </p:nvSpPr>
          <p:spPr>
            <a:xfrm>
              <a:off x="5209061" y="4314336"/>
              <a:ext cx="6440221" cy="308212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1" name="Google Shape;831;p28"/>
            <p:cNvGrpSpPr/>
            <p:nvPr/>
          </p:nvGrpSpPr>
          <p:grpSpPr>
            <a:xfrm>
              <a:off x="5209061" y="3723387"/>
              <a:ext cx="6440221" cy="855896"/>
              <a:chOff x="-781006" y="3901615"/>
              <a:chExt cx="6440221" cy="855896"/>
            </a:xfrm>
          </p:grpSpPr>
          <p:grpSp>
            <p:nvGrpSpPr>
              <p:cNvPr id="832" name="Google Shape;832;p28"/>
              <p:cNvGrpSpPr/>
              <p:nvPr/>
            </p:nvGrpSpPr>
            <p:grpSpPr>
              <a:xfrm>
                <a:off x="-781006" y="3901615"/>
                <a:ext cx="6440221" cy="855896"/>
                <a:chOff x="-1203933" y="5738616"/>
                <a:chExt cx="6440221" cy="855896"/>
              </a:xfrm>
            </p:grpSpPr>
            <p:sp>
              <p:nvSpPr>
                <p:cNvPr id="833" name="Google Shape;833;p28"/>
                <p:cNvSpPr/>
                <p:nvPr/>
              </p:nvSpPr>
              <p:spPr>
                <a:xfrm>
                  <a:off x="1829646" y="6343687"/>
                  <a:ext cx="373063" cy="250825"/>
                </a:xfrm>
                <a:custGeom>
                  <a:rect b="b" l="l" r="r" t="t"/>
                  <a:pathLst>
                    <a:path extrusionOk="0" h="156" w="232">
                      <a:moveTo>
                        <a:pt x="232" y="0"/>
                      </a:moveTo>
                      <a:cubicBezTo>
                        <a:pt x="137" y="135"/>
                        <a:pt x="137" y="135"/>
                        <a:pt x="137" y="135"/>
                      </a:cubicBezTo>
                      <a:cubicBezTo>
                        <a:pt x="117" y="156"/>
                        <a:pt x="107" y="151"/>
                        <a:pt x="91" y="135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rgbClr val="17BFAB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8"/>
                <p:cNvSpPr/>
                <p:nvPr/>
              </p:nvSpPr>
              <p:spPr>
                <a:xfrm>
                  <a:off x="-1203933" y="5738616"/>
                  <a:ext cx="6440221" cy="597825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17BFAB"/>
                </a:solidFill>
                <a:ln cap="flat" cmpd="sng" w="12700">
                  <a:solidFill>
                    <a:srgbClr val="17BFA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5" name="Google Shape;835;p28"/>
              <p:cNvSpPr txBox="1"/>
              <p:nvPr/>
            </p:nvSpPr>
            <p:spPr>
              <a:xfrm>
                <a:off x="1447517" y="3995476"/>
                <a:ext cx="1926679" cy="413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PySpark</a:t>
                </a:r>
                <a:endParaRPr b="1" i="0" sz="2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36" name="Google Shape;836;p28"/>
            <p:cNvGrpSpPr/>
            <p:nvPr/>
          </p:nvGrpSpPr>
          <p:grpSpPr>
            <a:xfrm>
              <a:off x="4606718" y="3123772"/>
              <a:ext cx="1370603" cy="1204686"/>
              <a:chOff x="760263" y="2591879"/>
              <a:chExt cx="1370603" cy="1204686"/>
            </a:xfrm>
          </p:grpSpPr>
          <p:sp>
            <p:nvSpPr>
              <p:cNvPr id="837" name="Google Shape;837;p28"/>
              <p:cNvSpPr/>
              <p:nvPr/>
            </p:nvSpPr>
            <p:spPr>
              <a:xfrm>
                <a:off x="760263" y="2591879"/>
                <a:ext cx="1370603" cy="1204686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17BFA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38" name="Google Shape;838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66544" y="3077673"/>
                <a:ext cx="1118513" cy="3036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39" name="Google Shape;83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9390" y="4845601"/>
              <a:ext cx="5343066" cy="21131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0" name="Google Shape;840;p28"/>
          <p:cNvSpPr/>
          <p:nvPr/>
        </p:nvSpPr>
        <p:spPr>
          <a:xfrm>
            <a:off x="8144643" y="2420350"/>
            <a:ext cx="7321074" cy="4354098"/>
          </a:xfrm>
          <a:prstGeom prst="roundRect">
            <a:avLst>
              <a:gd fmla="val 5556" name="adj"/>
            </a:avLst>
          </a:prstGeom>
          <a:solidFill>
            <a:schemeClr val="lt1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Spark Shell provides interactive data exploration (REPL).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used for the execution of PySpark statements.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Shell is available for Scala, Python, and R.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pyspark command is used to launch Spark from the Python shell, which is also known 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  as PySpark.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1" name="Google Shape;841;p28"/>
          <p:cNvSpPr/>
          <p:nvPr/>
        </p:nvSpPr>
        <p:spPr>
          <a:xfrm>
            <a:off x="6908801" y="816324"/>
            <a:ext cx="245475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29"/>
          <p:cNvGrpSpPr/>
          <p:nvPr/>
        </p:nvGrpSpPr>
        <p:grpSpPr>
          <a:xfrm>
            <a:off x="1358900" y="2337067"/>
            <a:ext cx="6134100" cy="4455813"/>
            <a:chOff x="4606718" y="3123772"/>
            <a:chExt cx="7042564" cy="4272692"/>
          </a:xfrm>
        </p:grpSpPr>
        <p:sp>
          <p:nvSpPr>
            <p:cNvPr id="847" name="Google Shape;847;p29"/>
            <p:cNvSpPr/>
            <p:nvPr/>
          </p:nvSpPr>
          <p:spPr>
            <a:xfrm>
              <a:off x="5209061" y="4314336"/>
              <a:ext cx="6440221" cy="308212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8" name="Google Shape;848;p29"/>
            <p:cNvGrpSpPr/>
            <p:nvPr/>
          </p:nvGrpSpPr>
          <p:grpSpPr>
            <a:xfrm>
              <a:off x="5209061" y="3723387"/>
              <a:ext cx="6440221" cy="855896"/>
              <a:chOff x="-781006" y="3901615"/>
              <a:chExt cx="6440221" cy="855896"/>
            </a:xfrm>
          </p:grpSpPr>
          <p:grpSp>
            <p:nvGrpSpPr>
              <p:cNvPr id="849" name="Google Shape;849;p29"/>
              <p:cNvGrpSpPr/>
              <p:nvPr/>
            </p:nvGrpSpPr>
            <p:grpSpPr>
              <a:xfrm>
                <a:off x="-781006" y="3901615"/>
                <a:ext cx="6440221" cy="855896"/>
                <a:chOff x="-1203933" y="5738616"/>
                <a:chExt cx="6440221" cy="855896"/>
              </a:xfrm>
            </p:grpSpPr>
            <p:sp>
              <p:nvSpPr>
                <p:cNvPr id="850" name="Google Shape;850;p29"/>
                <p:cNvSpPr/>
                <p:nvPr/>
              </p:nvSpPr>
              <p:spPr>
                <a:xfrm>
                  <a:off x="1829646" y="6343687"/>
                  <a:ext cx="373063" cy="250825"/>
                </a:xfrm>
                <a:custGeom>
                  <a:rect b="b" l="l" r="r" t="t"/>
                  <a:pathLst>
                    <a:path extrusionOk="0" h="156" w="232">
                      <a:moveTo>
                        <a:pt x="232" y="0"/>
                      </a:moveTo>
                      <a:cubicBezTo>
                        <a:pt x="137" y="135"/>
                        <a:pt x="137" y="135"/>
                        <a:pt x="137" y="135"/>
                      </a:cubicBezTo>
                      <a:cubicBezTo>
                        <a:pt x="117" y="156"/>
                        <a:pt x="107" y="151"/>
                        <a:pt x="91" y="135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rgbClr val="17BFAB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9"/>
                <p:cNvSpPr/>
                <p:nvPr/>
              </p:nvSpPr>
              <p:spPr>
                <a:xfrm>
                  <a:off x="-1203933" y="5738616"/>
                  <a:ext cx="6440221" cy="597825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17BFAB"/>
                </a:solidFill>
                <a:ln cap="flat" cmpd="sng" w="12700">
                  <a:solidFill>
                    <a:srgbClr val="17BFA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52" name="Google Shape;852;p29"/>
              <p:cNvSpPr txBox="1"/>
              <p:nvPr/>
            </p:nvSpPr>
            <p:spPr>
              <a:xfrm>
                <a:off x="1447517" y="3995476"/>
                <a:ext cx="1926679" cy="4131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2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PySpark</a:t>
                </a:r>
                <a:endParaRPr b="1" i="0" sz="2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53" name="Google Shape;853;p29"/>
            <p:cNvGrpSpPr/>
            <p:nvPr/>
          </p:nvGrpSpPr>
          <p:grpSpPr>
            <a:xfrm>
              <a:off x="4606718" y="3123772"/>
              <a:ext cx="1370603" cy="1204686"/>
              <a:chOff x="760263" y="2591879"/>
              <a:chExt cx="1370603" cy="1204686"/>
            </a:xfrm>
          </p:grpSpPr>
          <p:sp>
            <p:nvSpPr>
              <p:cNvPr id="854" name="Google Shape;854;p29"/>
              <p:cNvSpPr/>
              <p:nvPr/>
            </p:nvSpPr>
            <p:spPr>
              <a:xfrm>
                <a:off x="760263" y="2591879"/>
                <a:ext cx="1370603" cy="1204686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17BFA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55" name="Google Shape;855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66544" y="3077673"/>
                <a:ext cx="1118513" cy="3036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6" name="Google Shape;856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9390" y="4845601"/>
              <a:ext cx="5343066" cy="21131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29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SparkContext</a:t>
            </a:r>
            <a:endParaRPr b="1"/>
          </a:p>
        </p:txBody>
      </p:sp>
      <p:sp>
        <p:nvSpPr>
          <p:cNvPr id="858" name="Google Shape;858;p29"/>
          <p:cNvSpPr/>
          <p:nvPr/>
        </p:nvSpPr>
        <p:spPr>
          <a:xfrm>
            <a:off x="8144999" y="1937770"/>
            <a:ext cx="7321074" cy="5268459"/>
          </a:xfrm>
          <a:prstGeom prst="roundRect">
            <a:avLst>
              <a:gd fmla="val 4110" name="adj"/>
            </a:avLst>
          </a:prstGeom>
          <a:solidFill>
            <a:schemeClr val="lt1"/>
          </a:solidFill>
          <a:ln cap="flat" cmpd="sng" w="254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the main entry point of Spark API. 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32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Every Spark application requires a SparkContext.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032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Shell provides a preconfigured SparkContext called sc.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driver program starts when we execute any Spark application.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operations are then executed by the driver program inside the executors on worker nodes.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9" name="Google Shape;859;p29"/>
          <p:cNvSpPr/>
          <p:nvPr/>
        </p:nvSpPr>
        <p:spPr>
          <a:xfrm>
            <a:off x="6616701" y="816324"/>
            <a:ext cx="3028235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"/>
          <p:cNvSpPr txBox="1"/>
          <p:nvPr>
            <p:ph idx="1" type="body"/>
          </p:nvPr>
        </p:nvSpPr>
        <p:spPr>
          <a:xfrm>
            <a:off x="1332875" y="2699864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/>
              <a:t>Define Spark components and its architecture</a:t>
            </a:r>
            <a:endParaRPr/>
          </a:p>
        </p:txBody>
      </p:sp>
      <p:sp>
        <p:nvSpPr>
          <p:cNvPr id="220" name="Google Shape;220;p3"/>
          <p:cNvSpPr txBox="1"/>
          <p:nvPr>
            <p:ph idx="2" type="body"/>
          </p:nvPr>
        </p:nvSpPr>
        <p:spPr>
          <a:xfrm>
            <a:off x="1332356" y="3449069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/>
              <a:t>Summarize Spark Deployment Modes</a:t>
            </a:r>
            <a:endParaRPr/>
          </a:p>
        </p:txBody>
      </p:sp>
      <p:sp>
        <p:nvSpPr>
          <p:cNvPr id="221" name="Google Shape;221;p3"/>
          <p:cNvSpPr txBox="1"/>
          <p:nvPr>
            <p:ph idx="3" type="body"/>
          </p:nvPr>
        </p:nvSpPr>
        <p:spPr>
          <a:xfrm>
            <a:off x="1331837" y="4195774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/>
              <a:t>Work with PySpark Shell</a:t>
            </a:r>
            <a:endParaRPr/>
          </a:p>
        </p:txBody>
      </p:sp>
      <p:sp>
        <p:nvSpPr>
          <p:cNvPr id="222" name="Google Shape;222;p3"/>
          <p:cNvSpPr txBox="1"/>
          <p:nvPr>
            <p:ph idx="4" type="body"/>
          </p:nvPr>
        </p:nvSpPr>
        <p:spPr>
          <a:xfrm>
            <a:off x="1332873" y="4947812"/>
            <a:ext cx="9034445" cy="1010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/>
              <a:t>Submit PySpark Job in a program</a:t>
            </a:r>
            <a:endParaRPr/>
          </a:p>
        </p:txBody>
      </p:sp>
      <p:pic>
        <p:nvPicPr>
          <p:cNvPr descr="A blue and white circle with a white circle&#10;&#10;Description automatically generated with low confidence" id="223" name="Google Shape;2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36" y="2770532"/>
            <a:ext cx="396244" cy="387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circle with a white circle&#10;&#10;Description automatically generated with low confidence" id="224" name="Google Shape;2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36" y="5019314"/>
            <a:ext cx="396244" cy="387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circle with a white circle&#10;&#10;Description automatically generated with low confidence" id="225" name="Google Shape;2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36" y="4270048"/>
            <a:ext cx="396244" cy="387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circle with a white circle&#10;&#10;Description automatically generated with low confidence" id="226" name="Google Shape;2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36" y="3526652"/>
            <a:ext cx="396244" cy="38793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"/>
          <p:cNvSpPr txBox="1"/>
          <p:nvPr/>
        </p:nvSpPr>
        <p:spPr>
          <a:xfrm>
            <a:off x="1352001" y="5705588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Work with Spark Web UI</a:t>
            </a:r>
            <a:endParaRPr/>
          </a:p>
        </p:txBody>
      </p:sp>
      <p:pic>
        <p:nvPicPr>
          <p:cNvPr descr="A blue and white circle with a white circle&#10;&#10;Description automatically generated with low confidence" id="228" name="Google Shape;2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36" y="5776687"/>
            <a:ext cx="396244" cy="387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0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PySpark Shell in Simplilearn Lab</a:t>
            </a:r>
            <a:endParaRPr b="1"/>
          </a:p>
        </p:txBody>
      </p:sp>
      <p:sp>
        <p:nvSpPr>
          <p:cNvPr id="865" name="Google Shape;865;p30"/>
          <p:cNvSpPr/>
          <p:nvPr/>
        </p:nvSpPr>
        <p:spPr>
          <a:xfrm>
            <a:off x="4584700" y="816324"/>
            <a:ext cx="7086282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screenshot of a computer&#10;&#10;Description automatically generated" id="866" name="Google Shape;8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6559" y="1369309"/>
            <a:ext cx="9222564" cy="640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1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Submitting PySpark Job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32"/>
          <p:cNvGrpSpPr/>
          <p:nvPr/>
        </p:nvGrpSpPr>
        <p:grpSpPr>
          <a:xfrm>
            <a:off x="5330372" y="4309141"/>
            <a:ext cx="5595255" cy="2337221"/>
            <a:chOff x="3491595" y="5775991"/>
            <a:chExt cx="5595255" cy="2337221"/>
          </a:xfrm>
        </p:grpSpPr>
        <p:grpSp>
          <p:nvGrpSpPr>
            <p:cNvPr id="877" name="Google Shape;877;p32"/>
            <p:cNvGrpSpPr/>
            <p:nvPr/>
          </p:nvGrpSpPr>
          <p:grpSpPr>
            <a:xfrm>
              <a:off x="3491595" y="6065019"/>
              <a:ext cx="5595255" cy="2048193"/>
              <a:chOff x="597506" y="2817098"/>
              <a:chExt cx="5032773" cy="4075355"/>
            </a:xfrm>
          </p:grpSpPr>
          <p:grpSp>
            <p:nvGrpSpPr>
              <p:cNvPr id="878" name="Google Shape;878;p32"/>
              <p:cNvGrpSpPr/>
              <p:nvPr/>
            </p:nvGrpSpPr>
            <p:grpSpPr>
              <a:xfrm>
                <a:off x="597506" y="2817098"/>
                <a:ext cx="5032773" cy="3898958"/>
                <a:chOff x="2328409" y="4111676"/>
                <a:chExt cx="14595428" cy="2054803"/>
              </a:xfrm>
            </p:grpSpPr>
            <p:grpSp>
              <p:nvGrpSpPr>
                <p:cNvPr id="879" name="Google Shape;879;p32"/>
                <p:cNvGrpSpPr/>
                <p:nvPr/>
              </p:nvGrpSpPr>
              <p:grpSpPr>
                <a:xfrm>
                  <a:off x="2328409" y="4111676"/>
                  <a:ext cx="14585546" cy="2054803"/>
                  <a:chOff x="3189171" y="2238640"/>
                  <a:chExt cx="10746734" cy="3634622"/>
                </a:xfrm>
              </p:grpSpPr>
              <p:sp>
                <p:nvSpPr>
                  <p:cNvPr id="880" name="Google Shape;880;p32"/>
                  <p:cNvSpPr/>
                  <p:nvPr/>
                </p:nvSpPr>
                <p:spPr>
                  <a:xfrm>
                    <a:off x="3189171" y="2748331"/>
                    <a:ext cx="10702699" cy="3124931"/>
                  </a:xfrm>
                  <a:prstGeom prst="rect">
                    <a:avLst/>
                  </a:prstGeom>
                  <a:solidFill>
                    <a:srgbClr val="666666"/>
                  </a:solidFill>
                  <a:ln cap="flat" cmpd="sng" w="9525">
                    <a:solidFill>
                      <a:srgbClr val="CCCCC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Open Sans"/>
                      <a:buNone/>
                    </a:pPr>
                    <a:r>
                      <a:t/>
                    </a:r>
                    <a:endParaRPr b="0" i="0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1" name="Google Shape;881;p32"/>
                  <p:cNvSpPr/>
                  <p:nvPr/>
                </p:nvSpPr>
                <p:spPr>
                  <a:xfrm>
                    <a:off x="3203824" y="2238640"/>
                    <a:ext cx="10732081" cy="537998"/>
                  </a:xfrm>
                  <a:prstGeom prst="round2SameRect">
                    <a:avLst>
                      <a:gd fmla="val 12219" name="adj1"/>
                      <a:gd fmla="val 0" name="adj2"/>
                    </a:avLst>
                  </a:prstGeom>
                  <a:solidFill>
                    <a:srgbClr val="E6E6E6"/>
                  </a:solidFill>
                  <a:ln>
                    <a:noFill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133"/>
                      <a:buFont typeface="Open Sans"/>
                      <a:buNone/>
                    </a:pPr>
                    <a:r>
                      <a:t/>
                    </a:r>
                    <a:endParaRPr b="0" i="0" sz="2133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882" name="Google Shape;882;p32"/>
                <p:cNvSpPr txBox="1"/>
                <p:nvPr/>
              </p:nvSpPr>
              <p:spPr>
                <a:xfrm>
                  <a:off x="2557677" y="4664374"/>
                  <a:ext cx="14366160" cy="1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883" name="Google Shape;883;p32"/>
              <p:cNvSpPr txBox="1"/>
              <p:nvPr/>
            </p:nvSpPr>
            <p:spPr>
              <a:xfrm>
                <a:off x="658063" y="3732949"/>
                <a:ext cx="4950167" cy="3159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spark-submit \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--master yarn \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--deploy-mode cluster  \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example123.py 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884" name="Google Shape;884;p32"/>
            <p:cNvSpPr/>
            <p:nvPr/>
          </p:nvSpPr>
          <p:spPr>
            <a:xfrm>
              <a:off x="3491595" y="5775991"/>
              <a:ext cx="1994805" cy="586395"/>
            </a:xfrm>
            <a:prstGeom prst="roundRect">
              <a:avLst>
                <a:gd fmla="val 16667" name="adj"/>
              </a:avLst>
            </a:prstGeom>
            <a:solidFill>
              <a:srgbClr val="EDEDED"/>
            </a:solidFill>
            <a:ln cap="flat" cmpd="sng" w="254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Syntax:</a:t>
              </a:r>
              <a:endParaRPr b="0" i="0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85" name="Google Shape;885;p32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/>
              <a:t>Submitting PySpark Job</a:t>
            </a:r>
            <a:endParaRPr/>
          </a:p>
        </p:txBody>
      </p:sp>
      <p:sp>
        <p:nvSpPr>
          <p:cNvPr id="886" name="Google Shape;886;p32"/>
          <p:cNvSpPr/>
          <p:nvPr/>
        </p:nvSpPr>
        <p:spPr>
          <a:xfrm>
            <a:off x="5537200" y="816324"/>
            <a:ext cx="5191205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7" name="Google Shape;887;p32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spark-submit command submits PySpark jobs on the spark cluster.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3"/>
          <p:cNvSpPr/>
          <p:nvPr/>
        </p:nvSpPr>
        <p:spPr>
          <a:xfrm>
            <a:off x="8125093" y="274666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BBD6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3"/>
          <p:cNvSpPr txBox="1"/>
          <p:nvPr/>
        </p:nvSpPr>
        <p:spPr>
          <a:xfrm>
            <a:off x="8773583" y="2590542"/>
            <a:ext cx="53784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--class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entry point for an application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4" name="Google Shape;894;p33"/>
          <p:cNvSpPr/>
          <p:nvPr/>
        </p:nvSpPr>
        <p:spPr>
          <a:xfrm>
            <a:off x="8125093" y="4255245"/>
            <a:ext cx="457200" cy="4572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F7CA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33"/>
          <p:cNvSpPr txBox="1"/>
          <p:nvPr/>
        </p:nvSpPr>
        <p:spPr>
          <a:xfrm>
            <a:off x="8773583" y="4099125"/>
            <a:ext cx="483809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--master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master URL for the cluster</a:t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6" name="Google Shape;896;p33"/>
          <p:cNvSpPr/>
          <p:nvPr/>
        </p:nvSpPr>
        <p:spPr>
          <a:xfrm>
            <a:off x="8125093" y="5782175"/>
            <a:ext cx="457200" cy="457200"/>
          </a:xfrm>
          <a:prstGeom prst="ellipse">
            <a:avLst/>
          </a:prstGeom>
          <a:solidFill>
            <a:schemeClr val="accent3"/>
          </a:solidFill>
          <a:ln cap="flat" cmpd="sng" w="25400">
            <a:solidFill>
              <a:srgbClr val="DBDB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3"/>
          <p:cNvSpPr txBox="1"/>
          <p:nvPr/>
        </p:nvSpPr>
        <p:spPr>
          <a:xfrm>
            <a:off x="8773583" y="5287500"/>
            <a:ext cx="5240577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1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--deploy-mode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Whether the driver should be deployed on the worker nodes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8" name="Google Shape;898;p33"/>
          <p:cNvSpPr/>
          <p:nvPr/>
        </p:nvSpPr>
        <p:spPr>
          <a:xfrm>
            <a:off x="8125093" y="7486140"/>
            <a:ext cx="457200" cy="457200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E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33"/>
          <p:cNvSpPr txBox="1"/>
          <p:nvPr/>
        </p:nvSpPr>
        <p:spPr>
          <a:xfrm>
            <a:off x="8773583" y="7160742"/>
            <a:ext cx="60071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--conf 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Arbitrary Spark configuration property in key=value format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0" name="Google Shape;900;p33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Submitting PySpark Job</a:t>
            </a:r>
            <a:endParaRPr/>
          </a:p>
        </p:txBody>
      </p:sp>
      <p:sp>
        <p:nvSpPr>
          <p:cNvPr id="901" name="Google Shape;901;p33"/>
          <p:cNvSpPr/>
          <p:nvPr/>
        </p:nvSpPr>
        <p:spPr>
          <a:xfrm>
            <a:off x="5537200" y="816324"/>
            <a:ext cx="5191205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02" name="Google Shape;902;p33"/>
          <p:cNvGrpSpPr/>
          <p:nvPr/>
        </p:nvGrpSpPr>
        <p:grpSpPr>
          <a:xfrm>
            <a:off x="4303906" y="3344616"/>
            <a:ext cx="1907822" cy="2000956"/>
            <a:chOff x="2111375" y="1865312"/>
            <a:chExt cx="1073150" cy="1125538"/>
          </a:xfrm>
        </p:grpSpPr>
        <p:sp>
          <p:nvSpPr>
            <p:cNvPr id="903" name="Google Shape;903;p33"/>
            <p:cNvSpPr/>
            <p:nvPr/>
          </p:nvSpPr>
          <p:spPr>
            <a:xfrm>
              <a:off x="2133600" y="2066925"/>
              <a:ext cx="1050925" cy="923925"/>
            </a:xfrm>
            <a:custGeom>
              <a:rect b="b" l="l" r="r" t="t"/>
              <a:pathLst>
                <a:path extrusionOk="0" h="582" w="662">
                  <a:moveTo>
                    <a:pt x="662" y="0"/>
                  </a:moveTo>
                  <a:lnTo>
                    <a:pt x="0" y="232"/>
                  </a:lnTo>
                  <a:lnTo>
                    <a:pt x="0" y="582"/>
                  </a:lnTo>
                  <a:lnTo>
                    <a:pt x="662" y="350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2111375" y="1865312"/>
              <a:ext cx="1073150" cy="569913"/>
            </a:xfrm>
            <a:custGeom>
              <a:rect b="b" l="l" r="r" t="t"/>
              <a:pathLst>
                <a:path extrusionOk="0" h="244" w="460">
                  <a:moveTo>
                    <a:pt x="0" y="0"/>
                  </a:moveTo>
                  <a:cubicBezTo>
                    <a:pt x="10" y="244"/>
                    <a:pt x="10" y="244"/>
                    <a:pt x="10" y="244"/>
                  </a:cubicBezTo>
                  <a:cubicBezTo>
                    <a:pt x="460" y="86"/>
                    <a:pt x="460" y="86"/>
                    <a:pt x="460" y="86"/>
                  </a:cubicBezTo>
                  <a:cubicBezTo>
                    <a:pt x="343" y="34"/>
                    <a:pt x="178" y="1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5" name="Google Shape;905;p33"/>
          <p:cNvGrpSpPr/>
          <p:nvPr/>
        </p:nvGrpSpPr>
        <p:grpSpPr>
          <a:xfrm>
            <a:off x="1608684" y="3099085"/>
            <a:ext cx="2734732" cy="2887135"/>
            <a:chOff x="595312" y="1727200"/>
            <a:chExt cx="1538287" cy="1624013"/>
          </a:xfrm>
        </p:grpSpPr>
        <p:sp>
          <p:nvSpPr>
            <p:cNvPr id="906" name="Google Shape;906;p33"/>
            <p:cNvSpPr/>
            <p:nvPr/>
          </p:nvSpPr>
          <p:spPr>
            <a:xfrm>
              <a:off x="595312" y="2416175"/>
              <a:ext cx="1538287" cy="935038"/>
            </a:xfrm>
            <a:custGeom>
              <a:rect b="b" l="l" r="r" t="t"/>
              <a:pathLst>
                <a:path extrusionOk="0" h="400" w="659">
                  <a:moveTo>
                    <a:pt x="0" y="0"/>
                  </a:moveTo>
                  <a:cubicBezTo>
                    <a:pt x="42" y="34"/>
                    <a:pt x="42" y="34"/>
                    <a:pt x="42" y="34"/>
                  </a:cubicBezTo>
                  <a:cubicBezTo>
                    <a:pt x="42" y="192"/>
                    <a:pt x="42" y="192"/>
                    <a:pt x="42" y="192"/>
                  </a:cubicBezTo>
                  <a:cubicBezTo>
                    <a:pt x="136" y="82"/>
                    <a:pt x="372" y="3"/>
                    <a:pt x="649" y="2"/>
                  </a:cubicBezTo>
                  <a:cubicBezTo>
                    <a:pt x="659" y="246"/>
                    <a:pt x="659" y="246"/>
                    <a:pt x="659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15" y="368"/>
                    <a:pt x="0" y="333"/>
                    <a:pt x="0" y="2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693737" y="2297112"/>
              <a:ext cx="1439862" cy="1054100"/>
            </a:xfrm>
            <a:custGeom>
              <a:rect b="b" l="l" r="r" t="t"/>
              <a:pathLst>
                <a:path extrusionOk="0" h="664" w="907">
                  <a:moveTo>
                    <a:pt x="0" y="227"/>
                  </a:moveTo>
                  <a:lnTo>
                    <a:pt x="907" y="0"/>
                  </a:lnTo>
                  <a:lnTo>
                    <a:pt x="907" y="437"/>
                  </a:lnTo>
                  <a:lnTo>
                    <a:pt x="0" y="664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2E75B5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595312" y="1727200"/>
              <a:ext cx="1538287" cy="930275"/>
            </a:xfrm>
            <a:custGeom>
              <a:rect b="b" l="l" r="r" t="t"/>
              <a:pathLst>
                <a:path extrusionOk="0" h="398" w="659">
                  <a:moveTo>
                    <a:pt x="659" y="244"/>
                  </a:moveTo>
                  <a:cubicBezTo>
                    <a:pt x="649" y="0"/>
                    <a:pt x="649" y="0"/>
                    <a:pt x="649" y="0"/>
                  </a:cubicBezTo>
                  <a:cubicBezTo>
                    <a:pt x="290" y="1"/>
                    <a:pt x="0" y="133"/>
                    <a:pt x="0" y="295"/>
                  </a:cubicBezTo>
                  <a:cubicBezTo>
                    <a:pt x="0" y="331"/>
                    <a:pt x="15" y="366"/>
                    <a:pt x="42" y="398"/>
                  </a:cubicBezTo>
                  <a:lnTo>
                    <a:pt x="659" y="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p33"/>
          <p:cNvGrpSpPr/>
          <p:nvPr/>
        </p:nvGrpSpPr>
        <p:grpSpPr>
          <a:xfrm>
            <a:off x="4323661" y="4213861"/>
            <a:ext cx="2672645" cy="2407356"/>
            <a:chOff x="2122487" y="2354262"/>
            <a:chExt cx="1503363" cy="1354138"/>
          </a:xfrm>
        </p:grpSpPr>
        <p:grpSp>
          <p:nvGrpSpPr>
            <p:cNvPr id="910" name="Google Shape;910;p33"/>
            <p:cNvGrpSpPr/>
            <p:nvPr/>
          </p:nvGrpSpPr>
          <p:grpSpPr>
            <a:xfrm>
              <a:off x="2133600" y="2354262"/>
              <a:ext cx="1492250" cy="1354138"/>
              <a:chOff x="2133600" y="2354262"/>
              <a:chExt cx="1492250" cy="1354138"/>
            </a:xfrm>
          </p:grpSpPr>
          <p:sp>
            <p:nvSpPr>
              <p:cNvPr id="911" name="Google Shape;911;p33"/>
              <p:cNvSpPr/>
              <p:nvPr/>
            </p:nvSpPr>
            <p:spPr>
              <a:xfrm>
                <a:off x="2133600" y="2622550"/>
                <a:ext cx="1492250" cy="1085850"/>
              </a:xfrm>
              <a:custGeom>
                <a:rect b="b" l="l" r="r" t="t"/>
                <a:pathLst>
                  <a:path extrusionOk="0" h="465" w="639">
                    <a:moveTo>
                      <a:pt x="639" y="85"/>
                    </a:moveTo>
                    <a:cubicBezTo>
                      <a:pt x="639" y="207"/>
                      <a:pt x="639" y="207"/>
                      <a:pt x="639" y="207"/>
                    </a:cubicBezTo>
                    <a:cubicBezTo>
                      <a:pt x="639" y="318"/>
                      <a:pt x="502" y="415"/>
                      <a:pt x="301" y="465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519" y="32"/>
                      <a:pt x="572" y="70"/>
                      <a:pt x="604" y="112"/>
                    </a:cubicBezTo>
                    <a:lnTo>
                      <a:pt x="639" y="85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txBody>
              <a:bodyPr anchorCtr="0" anchor="t" bIns="81275" lIns="162550" spcFirstLastPara="1" rIns="162550" wrap="square" tIns="81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44494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2133600" y="2354262"/>
                <a:ext cx="1492250" cy="1082675"/>
              </a:xfrm>
              <a:custGeom>
                <a:rect b="b" l="l" r="r" t="t"/>
                <a:pathLst>
                  <a:path extrusionOk="0" h="464" w="639">
                    <a:moveTo>
                      <a:pt x="0" y="157"/>
                    </a:moveTo>
                    <a:cubicBezTo>
                      <a:pt x="301" y="464"/>
                      <a:pt x="301" y="464"/>
                      <a:pt x="301" y="464"/>
                    </a:cubicBezTo>
                    <a:cubicBezTo>
                      <a:pt x="502" y="414"/>
                      <a:pt x="639" y="317"/>
                      <a:pt x="639" y="206"/>
                    </a:cubicBezTo>
                    <a:cubicBezTo>
                      <a:pt x="639" y="126"/>
                      <a:pt x="567" y="53"/>
                      <a:pt x="450" y="0"/>
                    </a:cubicBezTo>
                    <a:lnTo>
                      <a:pt x="0" y="15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81275" lIns="162550" spcFirstLastPara="1" rIns="162550" wrap="square" tIns="81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44494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3" name="Google Shape;913;p33"/>
            <p:cNvSpPr/>
            <p:nvPr/>
          </p:nvSpPr>
          <p:spPr>
            <a:xfrm>
              <a:off x="2122487" y="2706687"/>
              <a:ext cx="714375" cy="1001713"/>
            </a:xfrm>
            <a:custGeom>
              <a:rect b="b" l="l" r="r" t="t"/>
              <a:pathLst>
                <a:path extrusionOk="0" h="631" w="450">
                  <a:moveTo>
                    <a:pt x="0" y="0"/>
                  </a:moveTo>
                  <a:lnTo>
                    <a:pt x="7" y="179"/>
                  </a:lnTo>
                  <a:lnTo>
                    <a:pt x="450" y="631"/>
                  </a:lnTo>
                  <a:lnTo>
                    <a:pt x="450" y="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4" name="Google Shape;914;p33"/>
          <p:cNvGrpSpPr/>
          <p:nvPr/>
        </p:nvGrpSpPr>
        <p:grpSpPr>
          <a:xfrm>
            <a:off x="1783661" y="5119795"/>
            <a:ext cx="3810000" cy="1648178"/>
            <a:chOff x="3165475" y="2998788"/>
            <a:chExt cx="2143125" cy="927100"/>
          </a:xfrm>
        </p:grpSpPr>
        <p:sp>
          <p:nvSpPr>
            <p:cNvPr id="915" name="Google Shape;915;p33"/>
            <p:cNvSpPr/>
            <p:nvPr/>
          </p:nvSpPr>
          <p:spPr>
            <a:xfrm>
              <a:off x="3165475" y="3125788"/>
              <a:ext cx="2143125" cy="800100"/>
            </a:xfrm>
            <a:custGeom>
              <a:rect b="b" l="l" r="r" t="t"/>
              <a:pathLst>
                <a:path extrusionOk="0" h="342" w="918">
                  <a:moveTo>
                    <a:pt x="918" y="249"/>
                  </a:moveTo>
                  <a:cubicBezTo>
                    <a:pt x="861" y="249"/>
                    <a:pt x="861" y="249"/>
                    <a:pt x="861" y="249"/>
                  </a:cubicBezTo>
                  <a:cubicBezTo>
                    <a:pt x="617" y="0"/>
                    <a:pt x="617" y="0"/>
                    <a:pt x="617" y="0"/>
                  </a:cubicBezTo>
                  <a:cubicBezTo>
                    <a:pt x="218" y="99"/>
                    <a:pt x="218" y="99"/>
                    <a:pt x="218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5" y="264"/>
                    <a:pt x="332" y="342"/>
                    <a:pt x="609" y="342"/>
                  </a:cubicBezTo>
                  <a:cubicBezTo>
                    <a:pt x="720" y="342"/>
                    <a:pt x="825" y="329"/>
                    <a:pt x="916" y="307"/>
                  </a:cubicBezTo>
                  <a:cubicBezTo>
                    <a:pt x="918" y="307"/>
                    <a:pt x="918" y="307"/>
                    <a:pt x="918" y="307"/>
                  </a:cubicBezTo>
                  <a:lnTo>
                    <a:pt x="918" y="24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3165475" y="2998788"/>
              <a:ext cx="2139950" cy="798513"/>
            </a:xfrm>
            <a:custGeom>
              <a:rect b="b" l="l" r="r" t="t"/>
              <a:pathLst>
                <a:path extrusionOk="0" h="342" w="917">
                  <a:moveTo>
                    <a:pt x="617" y="0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95" y="264"/>
                    <a:pt x="332" y="342"/>
                    <a:pt x="609" y="342"/>
                  </a:cubicBezTo>
                  <a:cubicBezTo>
                    <a:pt x="721" y="342"/>
                    <a:pt x="825" y="329"/>
                    <a:pt x="917" y="307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81275" lIns="162550" spcFirstLastPara="1" rIns="162550" wrap="square" tIns="81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44494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7" name="Google Shape;917;p33"/>
          <p:cNvSpPr txBox="1"/>
          <p:nvPr/>
        </p:nvSpPr>
        <p:spPr>
          <a:xfrm>
            <a:off x="3611246" y="5545978"/>
            <a:ext cx="6014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3"/>
          <p:cNvSpPr txBox="1"/>
          <p:nvPr/>
        </p:nvSpPr>
        <p:spPr>
          <a:xfrm>
            <a:off x="5500121" y="4726726"/>
            <a:ext cx="6014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3"/>
          <p:cNvSpPr txBox="1"/>
          <p:nvPr/>
        </p:nvSpPr>
        <p:spPr>
          <a:xfrm>
            <a:off x="4507504" y="3467794"/>
            <a:ext cx="6014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3"/>
          <p:cNvSpPr txBox="1"/>
          <p:nvPr/>
        </p:nvSpPr>
        <p:spPr>
          <a:xfrm>
            <a:off x="2762816" y="3467794"/>
            <a:ext cx="6014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3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common options used are: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4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Execution of Spark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/>
              <a:t>J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ar </a:t>
            </a:r>
            <a:r>
              <a:rPr lang="en-US"/>
              <a:t>F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ile: </a:t>
            </a:r>
            <a:r>
              <a:rPr b="1" lang="en-US"/>
              <a:t>Example</a:t>
            </a:r>
            <a:endParaRPr/>
          </a:p>
        </p:txBody>
      </p:sp>
      <p:grpSp>
        <p:nvGrpSpPr>
          <p:cNvPr id="928" name="Google Shape;928;p34"/>
          <p:cNvGrpSpPr/>
          <p:nvPr/>
        </p:nvGrpSpPr>
        <p:grpSpPr>
          <a:xfrm>
            <a:off x="3563592" y="3848100"/>
            <a:ext cx="9128817" cy="3262729"/>
            <a:chOff x="3491595" y="5892140"/>
            <a:chExt cx="5595255" cy="2132418"/>
          </a:xfrm>
        </p:grpSpPr>
        <p:grpSp>
          <p:nvGrpSpPr>
            <p:cNvPr id="929" name="Google Shape;929;p34"/>
            <p:cNvGrpSpPr/>
            <p:nvPr/>
          </p:nvGrpSpPr>
          <p:grpSpPr>
            <a:xfrm>
              <a:off x="3491595" y="6065019"/>
              <a:ext cx="5595255" cy="1959539"/>
              <a:chOff x="597506" y="2817098"/>
              <a:chExt cx="5032773" cy="3898958"/>
            </a:xfrm>
          </p:grpSpPr>
          <p:grpSp>
            <p:nvGrpSpPr>
              <p:cNvPr id="930" name="Google Shape;930;p34"/>
              <p:cNvGrpSpPr/>
              <p:nvPr/>
            </p:nvGrpSpPr>
            <p:grpSpPr>
              <a:xfrm>
                <a:off x="597506" y="2817098"/>
                <a:ext cx="5032773" cy="3898958"/>
                <a:chOff x="2328409" y="4111676"/>
                <a:chExt cx="14595428" cy="2054803"/>
              </a:xfrm>
            </p:grpSpPr>
            <p:grpSp>
              <p:nvGrpSpPr>
                <p:cNvPr id="931" name="Google Shape;931;p34"/>
                <p:cNvGrpSpPr/>
                <p:nvPr/>
              </p:nvGrpSpPr>
              <p:grpSpPr>
                <a:xfrm>
                  <a:off x="2328409" y="4111676"/>
                  <a:ext cx="14585546" cy="2054803"/>
                  <a:chOff x="3189171" y="2238640"/>
                  <a:chExt cx="10746734" cy="3634622"/>
                </a:xfrm>
              </p:grpSpPr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3189171" y="2748331"/>
                    <a:ext cx="10702699" cy="3124931"/>
                  </a:xfrm>
                  <a:prstGeom prst="rect">
                    <a:avLst/>
                  </a:prstGeom>
                  <a:solidFill>
                    <a:srgbClr val="666666"/>
                  </a:solidFill>
                  <a:ln cap="flat" cmpd="sng" w="9525">
                    <a:solidFill>
                      <a:srgbClr val="CCCCC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Open Sans"/>
                      <a:buNone/>
                    </a:pPr>
                    <a:r>
                      <a:t/>
                    </a:r>
                    <a:endParaRPr b="0" i="0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3203824" y="2238640"/>
                    <a:ext cx="10732081" cy="537998"/>
                  </a:xfrm>
                  <a:prstGeom prst="round2SameRect">
                    <a:avLst>
                      <a:gd fmla="val 12219" name="adj1"/>
                      <a:gd fmla="val 0" name="adj2"/>
                    </a:avLst>
                  </a:prstGeom>
                  <a:solidFill>
                    <a:srgbClr val="E6E6E6"/>
                  </a:solidFill>
                  <a:ln>
                    <a:noFill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133"/>
                      <a:buFont typeface="Open Sans"/>
                      <a:buNone/>
                    </a:pPr>
                    <a:r>
                      <a:t/>
                    </a:r>
                    <a:endParaRPr b="0" i="0" sz="2133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934" name="Google Shape;934;p34"/>
                <p:cNvSpPr txBox="1"/>
                <p:nvPr/>
              </p:nvSpPr>
              <p:spPr>
                <a:xfrm>
                  <a:off x="2557676" y="4664374"/>
                  <a:ext cx="14366161" cy="1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935" name="Google Shape;935;p34"/>
              <p:cNvSpPr txBox="1"/>
              <p:nvPr/>
            </p:nvSpPr>
            <p:spPr>
              <a:xfrm>
                <a:off x="658063" y="3732949"/>
                <a:ext cx="4950167" cy="1760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./bin/spark-submit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--class org.apache.spark.examples.SparkPi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--master local[8] </a:t>
                </a: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/path/to/example123.jar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100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36" name="Google Shape;936;p34"/>
            <p:cNvSpPr/>
            <p:nvPr/>
          </p:nvSpPr>
          <p:spPr>
            <a:xfrm>
              <a:off x="3491595" y="5892140"/>
              <a:ext cx="3365121" cy="476050"/>
            </a:xfrm>
            <a:prstGeom prst="roundRect">
              <a:avLst>
                <a:gd fmla="val 8921" name="adj"/>
              </a:avLst>
            </a:prstGeom>
            <a:solidFill>
              <a:srgbClr val="EDEDED"/>
            </a:solidFill>
            <a:ln cap="flat" cmpd="sng" w="254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Run the application locally on 8 cores</a:t>
              </a:r>
              <a:endParaRPr/>
            </a:p>
          </p:txBody>
        </p:sp>
      </p:grpSp>
      <p:sp>
        <p:nvSpPr>
          <p:cNvPr id="937" name="Google Shape;937;p34"/>
          <p:cNvSpPr/>
          <p:nvPr/>
        </p:nvSpPr>
        <p:spPr>
          <a:xfrm>
            <a:off x="4191000" y="816324"/>
            <a:ext cx="788797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8" name="Google Shape;938;p34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example illustrates how to execute a Spark jar file with the spark-submit command. Before submitting the jar, users should ensure that the application has a total of 8 cores.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5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Execution of Spark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/>
              <a:t>J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ar </a:t>
            </a:r>
            <a:r>
              <a:rPr lang="en-US"/>
              <a:t>F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ile: </a:t>
            </a:r>
            <a:r>
              <a:rPr b="1" lang="en-US"/>
              <a:t>Example</a:t>
            </a:r>
            <a:endParaRPr/>
          </a:p>
        </p:txBody>
      </p:sp>
      <p:grpSp>
        <p:nvGrpSpPr>
          <p:cNvPr id="945" name="Google Shape;945;p35"/>
          <p:cNvGrpSpPr/>
          <p:nvPr/>
        </p:nvGrpSpPr>
        <p:grpSpPr>
          <a:xfrm>
            <a:off x="3563592" y="3848102"/>
            <a:ext cx="9128817" cy="3275429"/>
            <a:chOff x="3491595" y="5883840"/>
            <a:chExt cx="5595255" cy="2140718"/>
          </a:xfrm>
        </p:grpSpPr>
        <p:grpSp>
          <p:nvGrpSpPr>
            <p:cNvPr id="946" name="Google Shape;946;p35"/>
            <p:cNvGrpSpPr/>
            <p:nvPr/>
          </p:nvGrpSpPr>
          <p:grpSpPr>
            <a:xfrm>
              <a:off x="3491595" y="6065019"/>
              <a:ext cx="5595255" cy="1959539"/>
              <a:chOff x="597506" y="2817098"/>
              <a:chExt cx="5032773" cy="3898958"/>
            </a:xfrm>
          </p:grpSpPr>
          <p:grpSp>
            <p:nvGrpSpPr>
              <p:cNvPr id="947" name="Google Shape;947;p35"/>
              <p:cNvGrpSpPr/>
              <p:nvPr/>
            </p:nvGrpSpPr>
            <p:grpSpPr>
              <a:xfrm>
                <a:off x="597506" y="2817098"/>
                <a:ext cx="5032773" cy="3898958"/>
                <a:chOff x="2328409" y="4111676"/>
                <a:chExt cx="14595428" cy="2054803"/>
              </a:xfrm>
            </p:grpSpPr>
            <p:grpSp>
              <p:nvGrpSpPr>
                <p:cNvPr id="948" name="Google Shape;948;p35"/>
                <p:cNvGrpSpPr/>
                <p:nvPr/>
              </p:nvGrpSpPr>
              <p:grpSpPr>
                <a:xfrm>
                  <a:off x="2328409" y="4111676"/>
                  <a:ext cx="14585546" cy="2054803"/>
                  <a:chOff x="3189171" y="2238640"/>
                  <a:chExt cx="10746734" cy="3634622"/>
                </a:xfrm>
              </p:grpSpPr>
              <p:sp>
                <p:nvSpPr>
                  <p:cNvPr id="949" name="Google Shape;949;p35"/>
                  <p:cNvSpPr/>
                  <p:nvPr/>
                </p:nvSpPr>
                <p:spPr>
                  <a:xfrm>
                    <a:off x="3189171" y="2748331"/>
                    <a:ext cx="10702699" cy="3124931"/>
                  </a:xfrm>
                  <a:prstGeom prst="rect">
                    <a:avLst/>
                  </a:prstGeom>
                  <a:solidFill>
                    <a:srgbClr val="666666"/>
                  </a:solidFill>
                  <a:ln cap="flat" cmpd="sng" w="9525">
                    <a:solidFill>
                      <a:srgbClr val="CCCCC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Open Sans"/>
                      <a:buNone/>
                    </a:pPr>
                    <a:r>
                      <a:t/>
                    </a:r>
                    <a:endParaRPr b="0" i="0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0" name="Google Shape;950;p35"/>
                  <p:cNvSpPr/>
                  <p:nvPr/>
                </p:nvSpPr>
                <p:spPr>
                  <a:xfrm>
                    <a:off x="3203824" y="2238640"/>
                    <a:ext cx="10732081" cy="537998"/>
                  </a:xfrm>
                  <a:prstGeom prst="round2SameRect">
                    <a:avLst>
                      <a:gd fmla="val 12219" name="adj1"/>
                      <a:gd fmla="val 0" name="adj2"/>
                    </a:avLst>
                  </a:prstGeom>
                  <a:solidFill>
                    <a:srgbClr val="E6E6E6"/>
                  </a:solidFill>
                  <a:ln>
                    <a:noFill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133"/>
                      <a:buFont typeface="Open Sans"/>
                      <a:buNone/>
                    </a:pPr>
                    <a:r>
                      <a:t/>
                    </a:r>
                    <a:endParaRPr b="0" i="0" sz="2133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951" name="Google Shape;951;p35"/>
                <p:cNvSpPr txBox="1"/>
                <p:nvPr/>
              </p:nvSpPr>
              <p:spPr>
                <a:xfrm>
                  <a:off x="2557677" y="4664374"/>
                  <a:ext cx="14366160" cy="1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952" name="Google Shape;952;p35"/>
              <p:cNvSpPr txBox="1"/>
              <p:nvPr/>
            </p:nvSpPr>
            <p:spPr>
              <a:xfrm>
                <a:off x="658063" y="3732949"/>
                <a:ext cx="4950167" cy="2953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./bin/spark-submit \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--class org.apache.spark.examples.SparkPi \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--master spark://207.184.161.138:7077 \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--executor-memory 20G \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--total-executor-cores 100 \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/path/to/examples.jar \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1000</a:t>
                </a:r>
                <a:endParaRPr b="0" i="0" sz="16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953" name="Google Shape;953;p35"/>
            <p:cNvSpPr/>
            <p:nvPr/>
          </p:nvSpPr>
          <p:spPr>
            <a:xfrm>
              <a:off x="3491595" y="5883840"/>
              <a:ext cx="4704735" cy="476050"/>
            </a:xfrm>
            <a:prstGeom prst="roundRect">
              <a:avLst>
                <a:gd fmla="val 7949" name="adj"/>
              </a:avLst>
            </a:prstGeom>
            <a:solidFill>
              <a:srgbClr val="EDEDED"/>
            </a:solidFill>
            <a:ln cap="flat" cmpd="sng" w="254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Run on a Spark standalone cluster in client deploy mode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4" name="Google Shape;954;p35"/>
          <p:cNvSpPr/>
          <p:nvPr/>
        </p:nvSpPr>
        <p:spPr>
          <a:xfrm>
            <a:off x="4191000" y="816324"/>
            <a:ext cx="788797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5" name="Google Shape;955;p35"/>
          <p:cNvSpPr txBox="1"/>
          <p:nvPr/>
        </p:nvSpPr>
        <p:spPr>
          <a:xfrm>
            <a:off x="1291857" y="1512832"/>
            <a:ext cx="13696999" cy="1287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example shows how to execute a Spark jar file with the spark-submit command. Before submitting the jar, it must ensure that the application is deployed in client mode. The deployment mode is specified using the –deploy-mode property.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6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Execution of Spark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/>
              <a:t>J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ar </a:t>
            </a:r>
            <a:r>
              <a:rPr lang="en-US"/>
              <a:t>F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ile: </a:t>
            </a:r>
            <a:r>
              <a:rPr b="1" lang="en-US"/>
              <a:t>Example</a:t>
            </a:r>
            <a:endParaRPr/>
          </a:p>
        </p:txBody>
      </p:sp>
      <p:grpSp>
        <p:nvGrpSpPr>
          <p:cNvPr id="962" name="Google Shape;962;p36"/>
          <p:cNvGrpSpPr/>
          <p:nvPr/>
        </p:nvGrpSpPr>
        <p:grpSpPr>
          <a:xfrm>
            <a:off x="3563592" y="3428861"/>
            <a:ext cx="9128817" cy="3643873"/>
            <a:chOff x="3491595" y="5643037"/>
            <a:chExt cx="5595255" cy="2381521"/>
          </a:xfrm>
        </p:grpSpPr>
        <p:grpSp>
          <p:nvGrpSpPr>
            <p:cNvPr id="963" name="Google Shape;963;p36"/>
            <p:cNvGrpSpPr/>
            <p:nvPr/>
          </p:nvGrpSpPr>
          <p:grpSpPr>
            <a:xfrm>
              <a:off x="3491595" y="6065019"/>
              <a:ext cx="5595255" cy="1959539"/>
              <a:chOff x="597506" y="2817098"/>
              <a:chExt cx="5032773" cy="3898958"/>
            </a:xfrm>
          </p:grpSpPr>
          <p:grpSp>
            <p:nvGrpSpPr>
              <p:cNvPr id="964" name="Google Shape;964;p36"/>
              <p:cNvGrpSpPr/>
              <p:nvPr/>
            </p:nvGrpSpPr>
            <p:grpSpPr>
              <a:xfrm>
                <a:off x="597506" y="2817098"/>
                <a:ext cx="5032773" cy="3898958"/>
                <a:chOff x="2328409" y="4111676"/>
                <a:chExt cx="14595428" cy="2054803"/>
              </a:xfrm>
            </p:grpSpPr>
            <p:grpSp>
              <p:nvGrpSpPr>
                <p:cNvPr id="965" name="Google Shape;965;p36"/>
                <p:cNvGrpSpPr/>
                <p:nvPr/>
              </p:nvGrpSpPr>
              <p:grpSpPr>
                <a:xfrm>
                  <a:off x="2328409" y="4111676"/>
                  <a:ext cx="14585546" cy="2054803"/>
                  <a:chOff x="3189171" y="2238640"/>
                  <a:chExt cx="10746734" cy="3634622"/>
                </a:xfrm>
              </p:grpSpPr>
              <p:sp>
                <p:nvSpPr>
                  <p:cNvPr id="966" name="Google Shape;966;p36"/>
                  <p:cNvSpPr/>
                  <p:nvPr/>
                </p:nvSpPr>
                <p:spPr>
                  <a:xfrm>
                    <a:off x="3189171" y="2748331"/>
                    <a:ext cx="10702699" cy="3124931"/>
                  </a:xfrm>
                  <a:prstGeom prst="rect">
                    <a:avLst/>
                  </a:prstGeom>
                  <a:solidFill>
                    <a:srgbClr val="666666"/>
                  </a:solidFill>
                  <a:ln cap="flat" cmpd="sng" w="9525">
                    <a:solidFill>
                      <a:srgbClr val="CCCCC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Open Sans"/>
                      <a:buNone/>
                    </a:pPr>
                    <a:r>
                      <a:t/>
                    </a:r>
                    <a:endParaRPr b="0" i="0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7" name="Google Shape;967;p36"/>
                  <p:cNvSpPr/>
                  <p:nvPr/>
                </p:nvSpPr>
                <p:spPr>
                  <a:xfrm>
                    <a:off x="3203824" y="2238640"/>
                    <a:ext cx="10732081" cy="537998"/>
                  </a:xfrm>
                  <a:prstGeom prst="round2SameRect">
                    <a:avLst>
                      <a:gd fmla="val 12219" name="adj1"/>
                      <a:gd fmla="val 0" name="adj2"/>
                    </a:avLst>
                  </a:prstGeom>
                  <a:solidFill>
                    <a:srgbClr val="E6E6E6"/>
                  </a:solidFill>
                  <a:ln>
                    <a:noFill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133"/>
                      <a:buFont typeface="Open Sans"/>
                      <a:buNone/>
                    </a:pPr>
                    <a:r>
                      <a:t/>
                    </a:r>
                    <a:endParaRPr b="0" i="0" sz="2133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968" name="Google Shape;968;p36"/>
                <p:cNvSpPr txBox="1"/>
                <p:nvPr/>
              </p:nvSpPr>
              <p:spPr>
                <a:xfrm>
                  <a:off x="2557677" y="4664374"/>
                  <a:ext cx="14366160" cy="1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969" name="Google Shape;969;p36"/>
              <p:cNvSpPr txBox="1"/>
              <p:nvPr/>
            </p:nvSpPr>
            <p:spPr>
              <a:xfrm>
                <a:off x="638809" y="3543798"/>
                <a:ext cx="4950167" cy="3041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./bin/spark-submit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--class org.apache.spark.examples.SparkPi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--master spark://207.184.161.138:7077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--deploy-mode cluster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--supervise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--executor-memory 20G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--total-executor-cores 100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/path/to/examples.jar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1000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70" name="Google Shape;970;p36"/>
            <p:cNvSpPr/>
            <p:nvPr/>
          </p:nvSpPr>
          <p:spPr>
            <a:xfrm>
              <a:off x="3491595" y="5643037"/>
              <a:ext cx="3365121" cy="750055"/>
            </a:xfrm>
            <a:prstGeom prst="roundRect">
              <a:avLst>
                <a:gd fmla="val 7814" name="adj"/>
              </a:avLst>
            </a:prstGeom>
            <a:solidFill>
              <a:srgbClr val="EDEDED"/>
            </a:solidFill>
            <a:ln cap="flat" cmpd="sng" w="254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Run on a Spark standalone cluster in cluster deploy mode with supervise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1" name="Google Shape;971;p36"/>
          <p:cNvSpPr/>
          <p:nvPr/>
        </p:nvSpPr>
        <p:spPr>
          <a:xfrm>
            <a:off x="4191000" y="816324"/>
            <a:ext cx="788797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2" name="Google Shape;972;p36"/>
          <p:cNvSpPr txBox="1"/>
          <p:nvPr/>
        </p:nvSpPr>
        <p:spPr>
          <a:xfrm>
            <a:off x="1291857" y="1512832"/>
            <a:ext cx="13859243" cy="1287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example illustrates how to run a Spark jar file with the spark-submit command. Ensure that the application is in cluster deploy mode with the supervise flag enabled before submitting the jar.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7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Execution of Spark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/>
              <a:t>J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ar </a:t>
            </a:r>
            <a:r>
              <a:rPr lang="en-US"/>
              <a:t>F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ile: </a:t>
            </a:r>
            <a:r>
              <a:rPr b="1" lang="en-US"/>
              <a:t>Example</a:t>
            </a:r>
            <a:endParaRPr/>
          </a:p>
        </p:txBody>
      </p:sp>
      <p:grpSp>
        <p:nvGrpSpPr>
          <p:cNvPr id="979" name="Google Shape;979;p37"/>
          <p:cNvGrpSpPr/>
          <p:nvPr/>
        </p:nvGrpSpPr>
        <p:grpSpPr>
          <a:xfrm>
            <a:off x="3563592" y="3848099"/>
            <a:ext cx="9128817" cy="3262723"/>
            <a:chOff x="3491595" y="5892143"/>
            <a:chExt cx="5595255" cy="2132415"/>
          </a:xfrm>
        </p:grpSpPr>
        <p:grpSp>
          <p:nvGrpSpPr>
            <p:cNvPr id="980" name="Google Shape;980;p37"/>
            <p:cNvGrpSpPr/>
            <p:nvPr/>
          </p:nvGrpSpPr>
          <p:grpSpPr>
            <a:xfrm>
              <a:off x="3491595" y="6065019"/>
              <a:ext cx="5595255" cy="1959539"/>
              <a:chOff x="597506" y="2817098"/>
              <a:chExt cx="5032773" cy="3898958"/>
            </a:xfrm>
          </p:grpSpPr>
          <p:grpSp>
            <p:nvGrpSpPr>
              <p:cNvPr id="981" name="Google Shape;981;p37"/>
              <p:cNvGrpSpPr/>
              <p:nvPr/>
            </p:nvGrpSpPr>
            <p:grpSpPr>
              <a:xfrm>
                <a:off x="597506" y="2817098"/>
                <a:ext cx="5032773" cy="3898958"/>
                <a:chOff x="2328409" y="4111676"/>
                <a:chExt cx="14595428" cy="2054803"/>
              </a:xfrm>
            </p:grpSpPr>
            <p:grpSp>
              <p:nvGrpSpPr>
                <p:cNvPr id="982" name="Google Shape;982;p37"/>
                <p:cNvGrpSpPr/>
                <p:nvPr/>
              </p:nvGrpSpPr>
              <p:grpSpPr>
                <a:xfrm>
                  <a:off x="2328409" y="4111676"/>
                  <a:ext cx="14585546" cy="2054803"/>
                  <a:chOff x="3189171" y="2238640"/>
                  <a:chExt cx="10746734" cy="3634622"/>
                </a:xfrm>
              </p:grpSpPr>
              <p:sp>
                <p:nvSpPr>
                  <p:cNvPr id="983" name="Google Shape;983;p37"/>
                  <p:cNvSpPr/>
                  <p:nvPr/>
                </p:nvSpPr>
                <p:spPr>
                  <a:xfrm>
                    <a:off x="3189171" y="2748331"/>
                    <a:ext cx="10702699" cy="3124931"/>
                  </a:xfrm>
                  <a:prstGeom prst="rect">
                    <a:avLst/>
                  </a:prstGeom>
                  <a:solidFill>
                    <a:srgbClr val="666666"/>
                  </a:solidFill>
                  <a:ln cap="flat" cmpd="sng" w="9525">
                    <a:solidFill>
                      <a:srgbClr val="CCCCC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Open Sans"/>
                      <a:buNone/>
                    </a:pPr>
                    <a:r>
                      <a:t/>
                    </a:r>
                    <a:endParaRPr b="0" i="0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4" name="Google Shape;984;p37"/>
                  <p:cNvSpPr/>
                  <p:nvPr/>
                </p:nvSpPr>
                <p:spPr>
                  <a:xfrm>
                    <a:off x="3203824" y="2238640"/>
                    <a:ext cx="10732081" cy="537998"/>
                  </a:xfrm>
                  <a:prstGeom prst="round2SameRect">
                    <a:avLst>
                      <a:gd fmla="val 12219" name="adj1"/>
                      <a:gd fmla="val 0" name="adj2"/>
                    </a:avLst>
                  </a:prstGeom>
                  <a:solidFill>
                    <a:srgbClr val="E6E6E6"/>
                  </a:solidFill>
                  <a:ln>
                    <a:noFill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133"/>
                      <a:buFont typeface="Open Sans"/>
                      <a:buNone/>
                    </a:pPr>
                    <a:r>
                      <a:t/>
                    </a:r>
                    <a:endParaRPr b="0" i="0" sz="2133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985" name="Google Shape;985;p37"/>
                <p:cNvSpPr txBox="1"/>
                <p:nvPr/>
              </p:nvSpPr>
              <p:spPr>
                <a:xfrm>
                  <a:off x="2557677" y="4664374"/>
                  <a:ext cx="14366160" cy="1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986" name="Google Shape;986;p37"/>
              <p:cNvSpPr txBox="1"/>
              <p:nvPr/>
            </p:nvSpPr>
            <p:spPr>
              <a:xfrm>
                <a:off x="638809" y="3543798"/>
                <a:ext cx="4950167" cy="3041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export HADOOP_CONF_DIR=XXX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./bin/spark-submit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--class org.apache.spark.examples.SparkPi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--master yarn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--deploy-mode cluster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--executor-memory 20G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--num-executors 50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/path/to/examples.jar \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1000</a:t>
                </a:r>
                <a:endParaRPr b="0" i="0" sz="18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87" name="Google Shape;987;p37"/>
            <p:cNvSpPr/>
            <p:nvPr/>
          </p:nvSpPr>
          <p:spPr>
            <a:xfrm>
              <a:off x="3491595" y="5892143"/>
              <a:ext cx="3902971" cy="467744"/>
            </a:xfrm>
            <a:prstGeom prst="roundRect">
              <a:avLst>
                <a:gd fmla="val 16667" name="adj"/>
              </a:avLst>
            </a:prstGeom>
            <a:solidFill>
              <a:srgbClr val="EDEDED"/>
            </a:solidFill>
            <a:ln cap="flat" cmpd="sng" w="254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Run on a YARN cluster in cluster deploy mode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88" name="Google Shape;988;p37"/>
          <p:cNvSpPr/>
          <p:nvPr/>
        </p:nvSpPr>
        <p:spPr>
          <a:xfrm>
            <a:off x="4191000" y="816324"/>
            <a:ext cx="788797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37"/>
          <p:cNvSpPr txBox="1"/>
          <p:nvPr/>
        </p:nvSpPr>
        <p:spPr>
          <a:xfrm>
            <a:off x="1291857" y="1512832"/>
            <a:ext cx="13696999" cy="1287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example shows how to execute a Spark jar file with the spark-submit command. While submitting the jar, users must ensure that the application is running on a YARN cluster in cluster deploy mode.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38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Execution of Spark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/>
              <a:t>J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ar </a:t>
            </a:r>
            <a:r>
              <a:rPr lang="en-US"/>
              <a:t>F</a:t>
            </a:r>
            <a:r>
              <a:rPr i="0" lang="en-US" sz="2800" u="none" cap="none" strike="noStrike">
                <a:latin typeface="Open Sans"/>
                <a:ea typeface="Open Sans"/>
                <a:cs typeface="Open Sans"/>
                <a:sym typeface="Open Sans"/>
              </a:rPr>
              <a:t>ile: </a:t>
            </a:r>
            <a:r>
              <a:rPr b="1" lang="en-US"/>
              <a:t>Example</a:t>
            </a:r>
            <a:endParaRPr/>
          </a:p>
        </p:txBody>
      </p:sp>
      <p:grpSp>
        <p:nvGrpSpPr>
          <p:cNvPr id="996" name="Google Shape;996;p38"/>
          <p:cNvGrpSpPr/>
          <p:nvPr/>
        </p:nvGrpSpPr>
        <p:grpSpPr>
          <a:xfrm>
            <a:off x="3563592" y="3848100"/>
            <a:ext cx="9128817" cy="3262735"/>
            <a:chOff x="3491595" y="5892137"/>
            <a:chExt cx="5595255" cy="2132421"/>
          </a:xfrm>
        </p:grpSpPr>
        <p:grpSp>
          <p:nvGrpSpPr>
            <p:cNvPr id="997" name="Google Shape;997;p38"/>
            <p:cNvGrpSpPr/>
            <p:nvPr/>
          </p:nvGrpSpPr>
          <p:grpSpPr>
            <a:xfrm>
              <a:off x="3491595" y="6065019"/>
              <a:ext cx="5595255" cy="1959539"/>
              <a:chOff x="597506" y="2817098"/>
              <a:chExt cx="5032773" cy="3898958"/>
            </a:xfrm>
          </p:grpSpPr>
          <p:grpSp>
            <p:nvGrpSpPr>
              <p:cNvPr id="998" name="Google Shape;998;p38"/>
              <p:cNvGrpSpPr/>
              <p:nvPr/>
            </p:nvGrpSpPr>
            <p:grpSpPr>
              <a:xfrm>
                <a:off x="597506" y="2817098"/>
                <a:ext cx="5032773" cy="3898958"/>
                <a:chOff x="2328409" y="4111676"/>
                <a:chExt cx="14595428" cy="2054803"/>
              </a:xfrm>
            </p:grpSpPr>
            <p:grpSp>
              <p:nvGrpSpPr>
                <p:cNvPr id="999" name="Google Shape;999;p38"/>
                <p:cNvGrpSpPr/>
                <p:nvPr/>
              </p:nvGrpSpPr>
              <p:grpSpPr>
                <a:xfrm>
                  <a:off x="2328409" y="4111676"/>
                  <a:ext cx="14585546" cy="2054803"/>
                  <a:chOff x="3189171" y="2238640"/>
                  <a:chExt cx="10746734" cy="3634622"/>
                </a:xfrm>
              </p:grpSpPr>
              <p:sp>
                <p:nvSpPr>
                  <p:cNvPr id="1000" name="Google Shape;1000;p38"/>
                  <p:cNvSpPr/>
                  <p:nvPr/>
                </p:nvSpPr>
                <p:spPr>
                  <a:xfrm>
                    <a:off x="3189171" y="2748331"/>
                    <a:ext cx="10702699" cy="3124931"/>
                  </a:xfrm>
                  <a:prstGeom prst="rect">
                    <a:avLst/>
                  </a:prstGeom>
                  <a:solidFill>
                    <a:srgbClr val="666666"/>
                  </a:solidFill>
                  <a:ln cap="flat" cmpd="sng" w="9525">
                    <a:solidFill>
                      <a:srgbClr val="CCCCC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Open Sans"/>
                      <a:buNone/>
                    </a:pPr>
                    <a:r>
                      <a:t/>
                    </a:r>
                    <a:endParaRPr b="0" i="0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01" name="Google Shape;1001;p38"/>
                  <p:cNvSpPr/>
                  <p:nvPr/>
                </p:nvSpPr>
                <p:spPr>
                  <a:xfrm>
                    <a:off x="3203824" y="2238640"/>
                    <a:ext cx="10732081" cy="537998"/>
                  </a:xfrm>
                  <a:prstGeom prst="round2SameRect">
                    <a:avLst>
                      <a:gd fmla="val 12219" name="adj1"/>
                      <a:gd fmla="val 0" name="adj2"/>
                    </a:avLst>
                  </a:prstGeom>
                  <a:solidFill>
                    <a:srgbClr val="E6E6E6"/>
                  </a:solidFill>
                  <a:ln>
                    <a:noFill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133"/>
                      <a:buFont typeface="Open Sans"/>
                      <a:buNone/>
                    </a:pPr>
                    <a:r>
                      <a:t/>
                    </a:r>
                    <a:endParaRPr b="0" i="0" sz="2133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1002" name="Google Shape;1002;p38"/>
                <p:cNvSpPr txBox="1"/>
                <p:nvPr/>
              </p:nvSpPr>
              <p:spPr>
                <a:xfrm>
                  <a:off x="2557677" y="4664374"/>
                  <a:ext cx="14366160" cy="1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003" name="Google Shape;1003;p38"/>
              <p:cNvSpPr txBox="1"/>
              <p:nvPr/>
            </p:nvSpPr>
            <p:spPr>
              <a:xfrm>
                <a:off x="638809" y="3543798"/>
                <a:ext cx="4950167" cy="1440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./bin/spark-submit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--master spark://207.184.161.138:7077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examples/src/main/python/pi.py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1000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04" name="Google Shape;1004;p38"/>
            <p:cNvSpPr/>
            <p:nvPr/>
          </p:nvSpPr>
          <p:spPr>
            <a:xfrm>
              <a:off x="3491595" y="5892137"/>
              <a:ext cx="5132861" cy="476053"/>
            </a:xfrm>
            <a:prstGeom prst="roundRect">
              <a:avLst>
                <a:gd fmla="val 16667" name="adj"/>
              </a:avLst>
            </a:prstGeom>
            <a:solidFill>
              <a:srgbClr val="EDEDED"/>
            </a:solidFill>
            <a:ln cap="flat" cmpd="sng" w="254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Run a Python application on a Spark standalone cluster</a:t>
              </a:r>
              <a:endPara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05" name="Google Shape;1005;p38"/>
          <p:cNvSpPr/>
          <p:nvPr/>
        </p:nvSpPr>
        <p:spPr>
          <a:xfrm>
            <a:off x="4191000" y="816324"/>
            <a:ext cx="788797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6" name="Google Shape;1006;p38"/>
          <p:cNvSpPr txBox="1"/>
          <p:nvPr/>
        </p:nvSpPr>
        <p:spPr>
          <a:xfrm>
            <a:off x="1291857" y="1512832"/>
            <a:ext cx="13696999" cy="1287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example illustrates how to run a spark jar file with the spark-submit command. One must ensure that the application is submitted on a Spark standalone cluster while submitting the jar.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9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Execution of Spark</a:t>
            </a:r>
            <a:r>
              <a:rPr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/>
              <a:t>J</a:t>
            </a:r>
            <a:r>
              <a:rPr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ar </a:t>
            </a:r>
            <a:r>
              <a:rPr lang="en-US"/>
              <a:t>F</a:t>
            </a:r>
            <a:r>
              <a:rPr i="0" lang="en-US" sz="2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ile: </a:t>
            </a:r>
            <a:r>
              <a:rPr b="1" lang="en-US"/>
              <a:t>Example</a:t>
            </a:r>
            <a:endParaRPr/>
          </a:p>
        </p:txBody>
      </p:sp>
      <p:grpSp>
        <p:nvGrpSpPr>
          <p:cNvPr id="1013" name="Google Shape;1013;p39"/>
          <p:cNvGrpSpPr/>
          <p:nvPr/>
        </p:nvGrpSpPr>
        <p:grpSpPr>
          <a:xfrm>
            <a:off x="3563592" y="3848099"/>
            <a:ext cx="9128817" cy="3262723"/>
            <a:chOff x="3491595" y="5892143"/>
            <a:chExt cx="5595255" cy="2132415"/>
          </a:xfrm>
        </p:grpSpPr>
        <p:grpSp>
          <p:nvGrpSpPr>
            <p:cNvPr id="1014" name="Google Shape;1014;p39"/>
            <p:cNvGrpSpPr/>
            <p:nvPr/>
          </p:nvGrpSpPr>
          <p:grpSpPr>
            <a:xfrm>
              <a:off x="3491595" y="6065019"/>
              <a:ext cx="5595255" cy="1959539"/>
              <a:chOff x="597506" y="2817098"/>
              <a:chExt cx="5032773" cy="3898958"/>
            </a:xfrm>
          </p:grpSpPr>
          <p:grpSp>
            <p:nvGrpSpPr>
              <p:cNvPr id="1015" name="Google Shape;1015;p39"/>
              <p:cNvGrpSpPr/>
              <p:nvPr/>
            </p:nvGrpSpPr>
            <p:grpSpPr>
              <a:xfrm>
                <a:off x="597506" y="2817098"/>
                <a:ext cx="5032773" cy="3898958"/>
                <a:chOff x="2328409" y="4111676"/>
                <a:chExt cx="14595428" cy="2054803"/>
              </a:xfrm>
            </p:grpSpPr>
            <p:grpSp>
              <p:nvGrpSpPr>
                <p:cNvPr id="1016" name="Google Shape;1016;p39"/>
                <p:cNvGrpSpPr/>
                <p:nvPr/>
              </p:nvGrpSpPr>
              <p:grpSpPr>
                <a:xfrm>
                  <a:off x="2328409" y="4111676"/>
                  <a:ext cx="14585546" cy="2054803"/>
                  <a:chOff x="3189171" y="2238640"/>
                  <a:chExt cx="10746734" cy="3634622"/>
                </a:xfrm>
              </p:grpSpPr>
              <p:sp>
                <p:nvSpPr>
                  <p:cNvPr id="1017" name="Google Shape;1017;p39"/>
                  <p:cNvSpPr/>
                  <p:nvPr/>
                </p:nvSpPr>
                <p:spPr>
                  <a:xfrm>
                    <a:off x="3189171" y="2748331"/>
                    <a:ext cx="10702699" cy="3124931"/>
                  </a:xfrm>
                  <a:prstGeom prst="rect">
                    <a:avLst/>
                  </a:prstGeom>
                  <a:solidFill>
                    <a:srgbClr val="666666"/>
                  </a:solidFill>
                  <a:ln cap="flat" cmpd="sng" w="9525">
                    <a:solidFill>
                      <a:srgbClr val="CCCCCC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Open Sans"/>
                      <a:buNone/>
                    </a:pPr>
                    <a:r>
                      <a:t/>
                    </a:r>
                    <a:endParaRPr b="0" i="0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8" name="Google Shape;1018;p39"/>
                  <p:cNvSpPr/>
                  <p:nvPr/>
                </p:nvSpPr>
                <p:spPr>
                  <a:xfrm>
                    <a:off x="3203824" y="2238640"/>
                    <a:ext cx="10732081" cy="537998"/>
                  </a:xfrm>
                  <a:prstGeom prst="round2SameRect">
                    <a:avLst>
                      <a:gd fmla="val 12219" name="adj1"/>
                      <a:gd fmla="val 0" name="adj2"/>
                    </a:avLst>
                  </a:prstGeom>
                  <a:solidFill>
                    <a:srgbClr val="E6E6E6"/>
                  </a:solidFill>
                  <a:ln>
                    <a:noFill/>
                  </a:ln>
                  <a:effectLst>
                    <a:outerShdw blurRad="57150" rotWithShape="0" algn="bl" dir="2820000" dist="19050">
                      <a:srgbClr val="000000">
                        <a:alpha val="20000"/>
                      </a:srgbClr>
                    </a:outerShdw>
                  </a:effectLst>
                </p:spPr>
                <p:txBody>
                  <a:bodyPr anchorCtr="0" anchor="ctr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133"/>
                      <a:buFont typeface="Open Sans"/>
                      <a:buNone/>
                    </a:pPr>
                    <a:r>
                      <a:t/>
                    </a:r>
                    <a:endParaRPr b="0" i="0" sz="2133" u="none" cap="none" strike="noStrik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  <p:sp>
              <p:nvSpPr>
                <p:cNvPr id="1019" name="Google Shape;1019;p39"/>
                <p:cNvSpPr txBox="1"/>
                <p:nvPr/>
              </p:nvSpPr>
              <p:spPr>
                <a:xfrm>
                  <a:off x="2557677" y="4664374"/>
                  <a:ext cx="14366160" cy="1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Open Sans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1020" name="Google Shape;1020;p39"/>
              <p:cNvSpPr txBox="1"/>
              <p:nvPr/>
            </p:nvSpPr>
            <p:spPr>
              <a:xfrm>
                <a:off x="638809" y="3543798"/>
                <a:ext cx="4950167" cy="3041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25" lIns="121900" spcFirstLastPara="1" rIns="121900" wrap="square" tIns="609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./bin/spark-submit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--class org.apache.spark.examples.SparkPi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--master mesos://207.184.161.138:7077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--deploy-mode cluster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--supervise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--executor-memory 20G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--total-executor-cores 100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http://path/to/examples.jar \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1000</a:t>
                </a:r>
                <a:endParaRPr b="0" i="0" sz="16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21" name="Google Shape;1021;p39"/>
            <p:cNvSpPr/>
            <p:nvPr/>
          </p:nvSpPr>
          <p:spPr>
            <a:xfrm>
              <a:off x="3491595" y="5892143"/>
              <a:ext cx="5304111" cy="492647"/>
            </a:xfrm>
            <a:prstGeom prst="roundRect">
              <a:avLst>
                <a:gd fmla="val 16667" name="adj"/>
              </a:avLst>
            </a:prstGeom>
            <a:solidFill>
              <a:srgbClr val="EDEDED"/>
            </a:solidFill>
            <a:ln cap="flat" cmpd="sng" w="254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Run on a Mesos cluster in cluster deploy mode with supervise</a:t>
              </a:r>
              <a:endPara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22" name="Google Shape;1022;p39"/>
          <p:cNvSpPr/>
          <p:nvPr/>
        </p:nvSpPr>
        <p:spPr>
          <a:xfrm>
            <a:off x="4191000" y="816324"/>
            <a:ext cx="788797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3" name="Google Shape;1023;p39"/>
          <p:cNvSpPr txBox="1"/>
          <p:nvPr/>
        </p:nvSpPr>
        <p:spPr>
          <a:xfrm>
            <a:off x="1291857" y="1512832"/>
            <a:ext cx="13696999" cy="1287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case illustrates how to execute a spark jar file with the spark submit command. While submitting the jar, users must ensure that the application is running on a Mesos cluster in cluster deploy mode with the supervise flag.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Spark Components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0"/>
          <p:cNvSpPr txBox="1"/>
          <p:nvPr>
            <p:ph idx="1" type="body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Spark Web UI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41"/>
          <p:cNvGrpSpPr/>
          <p:nvPr/>
        </p:nvGrpSpPr>
        <p:grpSpPr>
          <a:xfrm>
            <a:off x="1252280" y="3082690"/>
            <a:ext cx="13362340" cy="5238171"/>
            <a:chOff x="1175658" y="2991999"/>
            <a:chExt cx="13362340" cy="5238171"/>
          </a:xfrm>
        </p:grpSpPr>
        <p:grpSp>
          <p:nvGrpSpPr>
            <p:cNvPr id="1034" name="Google Shape;1034;p41"/>
            <p:cNvGrpSpPr/>
            <p:nvPr/>
          </p:nvGrpSpPr>
          <p:grpSpPr>
            <a:xfrm>
              <a:off x="9090204" y="5089484"/>
              <a:ext cx="1807941" cy="3140686"/>
              <a:chOff x="9090204" y="5481369"/>
              <a:chExt cx="1807941" cy="3140686"/>
            </a:xfrm>
          </p:grpSpPr>
          <p:sp>
            <p:nvSpPr>
              <p:cNvPr id="1035" name="Google Shape;1035;p41"/>
              <p:cNvSpPr/>
              <p:nvPr/>
            </p:nvSpPr>
            <p:spPr>
              <a:xfrm>
                <a:off x="9265405" y="5481369"/>
                <a:ext cx="1632740" cy="2824431"/>
              </a:xfrm>
              <a:custGeom>
                <a:rect b="b" l="l" r="r" t="t"/>
                <a:pathLst>
                  <a:path extrusionOk="0" h="749" w="433">
                    <a:moveTo>
                      <a:pt x="48" y="176"/>
                    </a:moveTo>
                    <a:cubicBezTo>
                      <a:pt x="102" y="294"/>
                      <a:pt x="93" y="438"/>
                      <a:pt x="12" y="551"/>
                    </a:cubicBezTo>
                    <a:cubicBezTo>
                      <a:pt x="8" y="557"/>
                      <a:pt x="5" y="562"/>
                      <a:pt x="0" y="567"/>
                    </a:cubicBezTo>
                    <a:cubicBezTo>
                      <a:pt x="256" y="749"/>
                      <a:pt x="256" y="749"/>
                      <a:pt x="256" y="749"/>
                    </a:cubicBezTo>
                    <a:cubicBezTo>
                      <a:pt x="260" y="743"/>
                      <a:pt x="264" y="738"/>
                      <a:pt x="268" y="733"/>
                    </a:cubicBezTo>
                    <a:cubicBezTo>
                      <a:pt x="426" y="510"/>
                      <a:pt x="433" y="225"/>
                      <a:pt x="310" y="0"/>
                    </a:cubicBezTo>
                    <a:lnTo>
                      <a:pt x="48" y="176"/>
                    </a:lnTo>
                    <a:close/>
                  </a:path>
                </a:pathLst>
              </a:custGeom>
              <a:solidFill>
                <a:srgbClr val="2DA9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Open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41"/>
              <p:cNvSpPr/>
              <p:nvPr/>
            </p:nvSpPr>
            <p:spPr>
              <a:xfrm rot="-8633455">
                <a:off x="9165023" y="7775725"/>
                <a:ext cx="1046631" cy="595086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2DA9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Open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7" name="Google Shape;1037;p41"/>
            <p:cNvSpPr/>
            <p:nvPr/>
          </p:nvSpPr>
          <p:spPr>
            <a:xfrm>
              <a:off x="1175658" y="5552727"/>
              <a:ext cx="4203814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 web UI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5786617" y="2991999"/>
              <a:ext cx="4295158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Worker web UI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11006744" y="5780582"/>
              <a:ext cx="3531254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Application web UI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40" name="Google Shape;1040;p41"/>
            <p:cNvGrpSpPr/>
            <p:nvPr/>
          </p:nvGrpSpPr>
          <p:grpSpPr>
            <a:xfrm>
              <a:off x="5974476" y="3600931"/>
              <a:ext cx="4555635" cy="2353982"/>
              <a:chOff x="5974476" y="3992816"/>
              <a:chExt cx="4555635" cy="2353982"/>
            </a:xfrm>
          </p:grpSpPr>
          <p:sp>
            <p:nvSpPr>
              <p:cNvPr id="1041" name="Google Shape;1041;p41"/>
              <p:cNvSpPr/>
              <p:nvPr/>
            </p:nvSpPr>
            <p:spPr>
              <a:xfrm>
                <a:off x="5974476" y="3992816"/>
                <a:ext cx="4402041" cy="2031386"/>
              </a:xfrm>
              <a:custGeom>
                <a:rect b="b" l="l" r="r" t="t"/>
                <a:pathLst>
                  <a:path extrusionOk="0" h="538" w="1168">
                    <a:moveTo>
                      <a:pt x="12" y="322"/>
                    </a:moveTo>
                    <a:cubicBezTo>
                      <a:pt x="8" y="327"/>
                      <a:pt x="4" y="332"/>
                      <a:pt x="0" y="338"/>
                    </a:cubicBezTo>
                    <a:cubicBezTo>
                      <a:pt x="256" y="519"/>
                      <a:pt x="256" y="519"/>
                      <a:pt x="256" y="519"/>
                    </a:cubicBezTo>
                    <a:cubicBezTo>
                      <a:pt x="260" y="513"/>
                      <a:pt x="263" y="508"/>
                      <a:pt x="267" y="503"/>
                    </a:cubicBezTo>
                    <a:cubicBezTo>
                      <a:pt x="388" y="332"/>
                      <a:pt x="625" y="292"/>
                      <a:pt x="795" y="413"/>
                    </a:cubicBezTo>
                    <a:cubicBezTo>
                      <a:pt x="843" y="447"/>
                      <a:pt x="881" y="490"/>
                      <a:pt x="907" y="538"/>
                    </a:cubicBezTo>
                    <a:cubicBezTo>
                      <a:pt x="1168" y="363"/>
                      <a:pt x="1168" y="363"/>
                      <a:pt x="1168" y="363"/>
                    </a:cubicBezTo>
                    <a:cubicBezTo>
                      <a:pt x="1120" y="284"/>
                      <a:pt x="1056" y="214"/>
                      <a:pt x="977" y="157"/>
                    </a:cubicBezTo>
                    <a:cubicBezTo>
                      <a:pt x="885" y="92"/>
                      <a:pt x="782" y="53"/>
                      <a:pt x="678" y="37"/>
                    </a:cubicBezTo>
                    <a:cubicBezTo>
                      <a:pt x="429" y="0"/>
                      <a:pt x="168" y="102"/>
                      <a:pt x="12" y="322"/>
                    </a:cubicBezTo>
                  </a:path>
                </a:pathLst>
              </a:custGeom>
              <a:solidFill>
                <a:srgbClr val="9BBB5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Open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41"/>
              <p:cNvSpPr/>
              <p:nvPr/>
            </p:nvSpPr>
            <p:spPr>
              <a:xfrm rot="8784812">
                <a:off x="9406247" y="5511891"/>
                <a:ext cx="1046631" cy="595086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9BBB5C"/>
              </a:solidFill>
              <a:ln cap="flat" cmpd="sng" w="25400">
                <a:solidFill>
                  <a:srgbClr val="9BBB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Open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3" name="Google Shape;1043;p41"/>
            <p:cNvGrpSpPr/>
            <p:nvPr/>
          </p:nvGrpSpPr>
          <p:grpSpPr>
            <a:xfrm>
              <a:off x="5351064" y="4669821"/>
              <a:ext cx="1735689" cy="3231373"/>
              <a:chOff x="5351064" y="5061706"/>
              <a:chExt cx="1735689" cy="3231373"/>
            </a:xfrm>
          </p:grpSpPr>
          <p:sp>
            <p:nvSpPr>
              <p:cNvPr id="1044" name="Google Shape;1044;p41"/>
              <p:cNvSpPr/>
              <p:nvPr/>
            </p:nvSpPr>
            <p:spPr>
              <a:xfrm>
                <a:off x="5351064" y="5396551"/>
                <a:ext cx="1670910" cy="2896528"/>
              </a:xfrm>
              <a:custGeom>
                <a:rect b="b" l="l" r="r" t="t"/>
                <a:pathLst>
                  <a:path extrusionOk="0" h="767" w="444">
                    <a:moveTo>
                      <a:pt x="184" y="767"/>
                    </a:moveTo>
                    <a:cubicBezTo>
                      <a:pt x="444" y="594"/>
                      <a:pt x="444" y="594"/>
                      <a:pt x="444" y="594"/>
                    </a:cubicBezTo>
                    <a:cubicBezTo>
                      <a:pt x="351" y="478"/>
                      <a:pt x="334" y="315"/>
                      <a:pt x="404" y="182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0" y="242"/>
                      <a:pt x="20" y="546"/>
                      <a:pt x="184" y="767"/>
                    </a:cubicBezTo>
                  </a:path>
                </a:pathLst>
              </a:custGeom>
              <a:solidFill>
                <a:srgbClr val="F29B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Open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41"/>
              <p:cNvSpPr/>
              <p:nvPr/>
            </p:nvSpPr>
            <p:spPr>
              <a:xfrm rot="2121868">
                <a:off x="5910582" y="5326867"/>
                <a:ext cx="1105996" cy="595086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F29B26"/>
              </a:solidFill>
              <a:ln cap="flat" cmpd="sng" w="25400">
                <a:solidFill>
                  <a:srgbClr val="F29B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Open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6" name="Google Shape;1046;p41"/>
          <p:cNvSpPr txBox="1"/>
          <p:nvPr/>
        </p:nvSpPr>
        <p:spPr>
          <a:xfrm>
            <a:off x="7545948" y="5703045"/>
            <a:ext cx="1246348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Spark UIs: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7" name="Google Shape;1047;p41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/>
              <a:t>Spark Web UI</a:t>
            </a:r>
            <a:endParaRPr/>
          </a:p>
        </p:txBody>
      </p:sp>
      <p:sp>
        <p:nvSpPr>
          <p:cNvPr id="1048" name="Google Shape;1048;p41"/>
          <p:cNvSpPr/>
          <p:nvPr/>
        </p:nvSpPr>
        <p:spPr>
          <a:xfrm>
            <a:off x="6654801" y="816324"/>
            <a:ext cx="2958783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9" name="Google Shape;1049;p41"/>
          <p:cNvSpPr txBox="1"/>
          <p:nvPr/>
        </p:nvSpPr>
        <p:spPr>
          <a:xfrm>
            <a:off x="1291857" y="1512833"/>
            <a:ext cx="13696999" cy="906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Spark provides several web user interfaces that can be used to monitor the status and resource consumption of a Spark cluster.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42"/>
          <p:cNvGrpSpPr/>
          <p:nvPr/>
        </p:nvGrpSpPr>
        <p:grpSpPr>
          <a:xfrm>
            <a:off x="2558537" y="2934718"/>
            <a:ext cx="11405187" cy="5241136"/>
            <a:chOff x="2425407" y="1895637"/>
            <a:chExt cx="11405187" cy="5241136"/>
          </a:xfrm>
        </p:grpSpPr>
        <p:pic>
          <p:nvPicPr>
            <p:cNvPr id="1055" name="Google Shape;1055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25407" y="1895637"/>
              <a:ext cx="11405187" cy="5241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42"/>
            <p:cNvSpPr/>
            <p:nvPr/>
          </p:nvSpPr>
          <p:spPr>
            <a:xfrm>
              <a:off x="6700281" y="2427102"/>
              <a:ext cx="4899536" cy="374277"/>
            </a:xfrm>
            <a:prstGeom prst="roundRect">
              <a:avLst>
                <a:gd fmla="val 16667" name="adj"/>
              </a:avLst>
            </a:prstGeom>
            <a:solidFill>
              <a:srgbClr val="2DAF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master URL is : spark://localhost:7077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6700281" y="3011159"/>
              <a:ext cx="4899536" cy="374277"/>
            </a:xfrm>
            <a:prstGeom prst="roundRect">
              <a:avLst>
                <a:gd fmla="val 16667" name="adj"/>
              </a:avLst>
            </a:prstGeom>
            <a:solidFill>
              <a:srgbClr val="2DAF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Total number of cores in cluster is 16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6700281" y="3595216"/>
              <a:ext cx="4899536" cy="374277"/>
            </a:xfrm>
            <a:prstGeom prst="roundRect">
              <a:avLst>
                <a:gd fmla="val 16667" name="adj"/>
              </a:avLst>
            </a:prstGeom>
            <a:solidFill>
              <a:srgbClr val="2DAF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Total memory used is 14.7 GB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6696092" y="4179272"/>
              <a:ext cx="4899536" cy="374277"/>
            </a:xfrm>
            <a:prstGeom prst="roundRect">
              <a:avLst>
                <a:gd fmla="val 16667" name="adj"/>
              </a:avLst>
            </a:prstGeom>
            <a:solidFill>
              <a:srgbClr val="2DAF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Number of running applications is 1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060" name="Google Shape;1060;p42"/>
            <p:cNvCxnSpPr>
              <a:stCxn id="1056" idx="1"/>
            </p:cNvCxnSpPr>
            <p:nvPr/>
          </p:nvCxnSpPr>
          <p:spPr>
            <a:xfrm rot="10800000">
              <a:off x="5166981" y="2614241"/>
              <a:ext cx="1533300" cy="0"/>
            </a:xfrm>
            <a:prstGeom prst="straightConnector1">
              <a:avLst/>
            </a:prstGeom>
            <a:noFill/>
            <a:ln cap="flat" cmpd="sng" w="28575">
              <a:solidFill>
                <a:srgbClr val="AEABAB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1061" name="Google Shape;1061;p42"/>
            <p:cNvCxnSpPr/>
            <p:nvPr/>
          </p:nvCxnSpPr>
          <p:spPr>
            <a:xfrm flipH="1">
              <a:off x="4952215" y="3162295"/>
              <a:ext cx="1748067" cy="187139"/>
            </a:xfrm>
            <a:prstGeom prst="bentConnector3">
              <a:avLst>
                <a:gd fmla="val 57616" name="adj1"/>
              </a:avLst>
            </a:prstGeom>
            <a:noFill/>
            <a:ln cap="flat" cmpd="sng" w="28575">
              <a:solidFill>
                <a:srgbClr val="AEABAB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1062" name="Google Shape;1062;p42"/>
            <p:cNvCxnSpPr>
              <a:stCxn id="1058" idx="1"/>
            </p:cNvCxnSpPr>
            <p:nvPr/>
          </p:nvCxnSpPr>
          <p:spPr>
            <a:xfrm rot="10800000">
              <a:off x="5826381" y="3563355"/>
              <a:ext cx="873900" cy="219000"/>
            </a:xfrm>
            <a:prstGeom prst="bentConnector3">
              <a:avLst>
                <a:gd fmla="val 65234" name="adj1"/>
              </a:avLst>
            </a:prstGeom>
            <a:noFill/>
            <a:ln cap="flat" cmpd="sng" w="28575">
              <a:solidFill>
                <a:srgbClr val="AEABAB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1063" name="Google Shape;1063;p42"/>
            <p:cNvCxnSpPr/>
            <p:nvPr/>
          </p:nvCxnSpPr>
          <p:spPr>
            <a:xfrm rot="10800000">
              <a:off x="5492684" y="3826928"/>
              <a:ext cx="1203411" cy="534545"/>
            </a:xfrm>
            <a:prstGeom prst="bentConnector3">
              <a:avLst>
                <a:gd fmla="val 61063" name="adj1"/>
              </a:avLst>
            </a:prstGeom>
            <a:noFill/>
            <a:ln cap="flat" cmpd="sng" w="28575">
              <a:solidFill>
                <a:srgbClr val="AEABAB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  <p:sp>
        <p:nvSpPr>
          <p:cNvPr id="1064" name="Google Shape;1064;p42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/>
              <a:t>Master Web UI</a:t>
            </a:r>
            <a:endParaRPr/>
          </a:p>
        </p:txBody>
      </p:sp>
      <p:sp>
        <p:nvSpPr>
          <p:cNvPr id="1065" name="Google Shape;1065;p42"/>
          <p:cNvSpPr/>
          <p:nvPr/>
        </p:nvSpPr>
        <p:spPr>
          <a:xfrm>
            <a:off x="6502400" y="816324"/>
            <a:ext cx="3250485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42"/>
          <p:cNvSpPr txBox="1"/>
          <p:nvPr/>
        </p:nvSpPr>
        <p:spPr>
          <a:xfrm>
            <a:off x="1291857" y="1512833"/>
            <a:ext cx="13696999" cy="906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used to monitor CPU and memory resources that are allotted to the Spark cluster and for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each application.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oogle Shape;1071;p43"/>
          <p:cNvGrpSpPr/>
          <p:nvPr/>
        </p:nvGrpSpPr>
        <p:grpSpPr>
          <a:xfrm>
            <a:off x="5134218" y="1616791"/>
            <a:ext cx="5710510" cy="6473581"/>
            <a:chOff x="4957491" y="1632907"/>
            <a:chExt cx="5710510" cy="6473581"/>
          </a:xfrm>
        </p:grpSpPr>
        <p:grpSp>
          <p:nvGrpSpPr>
            <p:cNvPr id="1072" name="Google Shape;1072;p43"/>
            <p:cNvGrpSpPr/>
            <p:nvPr/>
          </p:nvGrpSpPr>
          <p:grpSpPr>
            <a:xfrm>
              <a:off x="4957491" y="1632907"/>
              <a:ext cx="5710510" cy="6473581"/>
              <a:chOff x="4957491" y="1632907"/>
              <a:chExt cx="5710510" cy="6473581"/>
            </a:xfrm>
          </p:grpSpPr>
          <p:sp>
            <p:nvSpPr>
              <p:cNvPr id="1073" name="Google Shape;1073;p43"/>
              <p:cNvSpPr/>
              <p:nvPr/>
            </p:nvSpPr>
            <p:spPr>
              <a:xfrm rot="-2188176">
                <a:off x="7526862" y="1997727"/>
                <a:ext cx="2205216" cy="2967572"/>
              </a:xfrm>
              <a:custGeom>
                <a:rect b="b" l="l" r="r" t="t"/>
                <a:pathLst>
                  <a:path extrusionOk="0" h="2967572" w="2205216">
                    <a:moveTo>
                      <a:pt x="2048808" y="1521530"/>
                    </a:moveTo>
                    <a:lnTo>
                      <a:pt x="2076755" y="1593529"/>
                    </a:lnTo>
                    <a:lnTo>
                      <a:pt x="2076754" y="1593529"/>
                    </a:lnTo>
                    <a:lnTo>
                      <a:pt x="2119754" y="1704310"/>
                    </a:lnTo>
                    <a:cubicBezTo>
                      <a:pt x="2142782" y="1771956"/>
                      <a:pt x="2162936" y="1840471"/>
                      <a:pt x="2180183" y="1909654"/>
                    </a:cubicBezTo>
                    <a:lnTo>
                      <a:pt x="2205216" y="2035348"/>
                    </a:lnTo>
                    <a:lnTo>
                      <a:pt x="909619" y="2967572"/>
                    </a:lnTo>
                    <a:lnTo>
                      <a:pt x="488448" y="1593530"/>
                    </a:lnTo>
                    <a:lnTo>
                      <a:pt x="488449" y="1593530"/>
                    </a:lnTo>
                    <a:lnTo>
                      <a:pt x="466379" y="1521529"/>
                    </a:lnTo>
                    <a:close/>
                    <a:moveTo>
                      <a:pt x="1223750" y="480019"/>
                    </a:moveTo>
                    <a:cubicBezTo>
                      <a:pt x="1594647" y="754163"/>
                      <a:pt x="1869578" y="1109934"/>
                      <a:pt x="2042073" y="1504180"/>
                    </a:cubicBezTo>
                    <a:lnTo>
                      <a:pt x="2048807" y="1521530"/>
                    </a:lnTo>
                    <a:lnTo>
                      <a:pt x="466378" y="1521529"/>
                    </a:lnTo>
                    <a:lnTo>
                      <a:pt x="0" y="0"/>
                    </a:lnTo>
                    <a:lnTo>
                      <a:pt x="65594" y="5959"/>
                    </a:lnTo>
                    <a:cubicBezTo>
                      <a:pt x="472038" y="62773"/>
                      <a:pt x="870514" y="218928"/>
                      <a:pt x="1223750" y="480019"/>
                    </a:cubicBezTo>
                    <a:close/>
                  </a:path>
                </a:pathLst>
              </a:custGeom>
              <a:solidFill>
                <a:srgbClr val="34C6B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Open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4" name="Google Shape;1074;p43"/>
              <p:cNvSpPr/>
              <p:nvPr/>
            </p:nvSpPr>
            <p:spPr>
              <a:xfrm>
                <a:off x="7428865" y="6307309"/>
                <a:ext cx="2954445" cy="1375062"/>
              </a:xfrm>
              <a:custGeom>
                <a:rect b="b" l="l" r="r" t="t"/>
                <a:pathLst>
                  <a:path extrusionOk="0" h="1375062" w="2954445">
                    <a:moveTo>
                      <a:pt x="1505247" y="0"/>
                    </a:moveTo>
                    <a:lnTo>
                      <a:pt x="2954445" y="0"/>
                    </a:lnTo>
                    <a:lnTo>
                      <a:pt x="2874651" y="143132"/>
                    </a:lnTo>
                    <a:cubicBezTo>
                      <a:pt x="2513722" y="741201"/>
                      <a:pt x="1913701" y="1178738"/>
                      <a:pt x="1206977" y="1323354"/>
                    </a:cubicBezTo>
                    <a:lnTo>
                      <a:pt x="1073999" y="1343649"/>
                    </a:lnTo>
                    <a:close/>
                    <a:moveTo>
                      <a:pt x="1429632" y="0"/>
                    </a:moveTo>
                    <a:lnTo>
                      <a:pt x="1505246" y="0"/>
                    </a:lnTo>
                    <a:lnTo>
                      <a:pt x="1073999" y="1343648"/>
                    </a:lnTo>
                    <a:lnTo>
                      <a:pt x="994490" y="1355783"/>
                    </a:lnTo>
                    <a:close/>
                    <a:moveTo>
                      <a:pt x="1429630" y="0"/>
                    </a:moveTo>
                    <a:lnTo>
                      <a:pt x="994488" y="1355783"/>
                    </a:lnTo>
                    <a:lnTo>
                      <a:pt x="994490" y="1355783"/>
                    </a:lnTo>
                    <a:lnTo>
                      <a:pt x="994490" y="1355784"/>
                    </a:lnTo>
                    <a:lnTo>
                      <a:pt x="954277" y="1361922"/>
                    </a:lnTo>
                    <a:cubicBezTo>
                      <a:pt x="868719" y="1370611"/>
                      <a:pt x="781908" y="1375062"/>
                      <a:pt x="694057" y="1375062"/>
                    </a:cubicBezTo>
                    <a:cubicBezTo>
                      <a:pt x="633660" y="1375061"/>
                      <a:pt x="573754" y="1372957"/>
                      <a:pt x="514409" y="1368819"/>
                    </a:cubicBezTo>
                    <a:lnTo>
                      <a:pt x="434278" y="13604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D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Open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5" name="Google Shape;1075;p43"/>
              <p:cNvSpPr/>
              <p:nvPr/>
            </p:nvSpPr>
            <p:spPr>
              <a:xfrm>
                <a:off x="8957220" y="3323546"/>
                <a:ext cx="1710781" cy="2922522"/>
              </a:xfrm>
              <a:custGeom>
                <a:rect b="b" l="l" r="r" t="t"/>
                <a:pathLst>
                  <a:path extrusionOk="0" h="2922522" w="1710781">
                    <a:moveTo>
                      <a:pt x="429558" y="1584138"/>
                    </a:moveTo>
                    <a:lnTo>
                      <a:pt x="1627311" y="2470073"/>
                    </a:lnTo>
                    <a:lnTo>
                      <a:pt x="1622625" y="2490979"/>
                    </a:lnTo>
                    <a:cubicBezTo>
                      <a:pt x="1591488" y="2606042"/>
                      <a:pt x="1552483" y="2717872"/>
                      <a:pt x="1506224" y="2825855"/>
                    </a:cubicBezTo>
                    <a:lnTo>
                      <a:pt x="1460781" y="2922522"/>
                    </a:lnTo>
                    <a:lnTo>
                      <a:pt x="0" y="2922522"/>
                    </a:lnTo>
                    <a:close/>
                    <a:moveTo>
                      <a:pt x="937992" y="0"/>
                    </a:moveTo>
                    <a:lnTo>
                      <a:pt x="965344" y="24859"/>
                    </a:lnTo>
                    <a:cubicBezTo>
                      <a:pt x="1425913" y="485428"/>
                      <a:pt x="1710781" y="1121698"/>
                      <a:pt x="1710781" y="1824502"/>
                    </a:cubicBezTo>
                    <a:cubicBezTo>
                      <a:pt x="1710781" y="1978241"/>
                      <a:pt x="1697150" y="2128795"/>
                      <a:pt x="1671030" y="2275023"/>
                    </a:cubicBezTo>
                    <a:lnTo>
                      <a:pt x="1644530" y="2393253"/>
                    </a:lnTo>
                    <a:lnTo>
                      <a:pt x="1627312" y="2470072"/>
                    </a:lnTo>
                    <a:lnTo>
                      <a:pt x="429559" y="1584137"/>
                    </a:lnTo>
                    <a:lnTo>
                      <a:pt x="452788" y="1511764"/>
                    </a:lnTo>
                    <a:close/>
                  </a:path>
                </a:pathLst>
              </a:custGeom>
              <a:solidFill>
                <a:srgbClr val="F4AF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Open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6" name="Google Shape;1076;p43"/>
              <p:cNvSpPr/>
              <p:nvPr/>
            </p:nvSpPr>
            <p:spPr>
              <a:xfrm rot="-6462248">
                <a:off x="5529030" y="2775595"/>
                <a:ext cx="2266873" cy="2855844"/>
              </a:xfrm>
              <a:custGeom>
                <a:rect b="b" l="l" r="r" t="t"/>
                <a:pathLst>
                  <a:path extrusionOk="0" h="2855844" w="2266873">
                    <a:moveTo>
                      <a:pt x="2095711" y="1446252"/>
                    </a:moveTo>
                    <a:lnTo>
                      <a:pt x="491373" y="1446253"/>
                    </a:lnTo>
                    <a:lnTo>
                      <a:pt x="0" y="0"/>
                    </a:lnTo>
                    <a:lnTo>
                      <a:pt x="69368" y="3981"/>
                    </a:lnTo>
                    <a:cubicBezTo>
                      <a:pt x="237510" y="22066"/>
                      <a:pt x="406343" y="57272"/>
                      <a:pt x="573722" y="110703"/>
                    </a:cubicBezTo>
                    <a:cubicBezTo>
                      <a:pt x="1201397" y="311069"/>
                      <a:pt x="1697224" y="732167"/>
                      <a:pt x="2002869" y="1260951"/>
                    </a:cubicBezTo>
                    <a:close/>
                    <a:moveTo>
                      <a:pt x="2266873" y="1920484"/>
                    </a:moveTo>
                    <a:lnTo>
                      <a:pt x="970289" y="2855844"/>
                    </a:lnTo>
                    <a:lnTo>
                      <a:pt x="515835" y="1518254"/>
                    </a:lnTo>
                    <a:lnTo>
                      <a:pt x="994000" y="1518254"/>
                    </a:lnTo>
                    <a:lnTo>
                      <a:pt x="515836" y="1518254"/>
                    </a:lnTo>
                    <a:lnTo>
                      <a:pt x="491374" y="1446254"/>
                    </a:lnTo>
                    <a:lnTo>
                      <a:pt x="2095712" y="1446253"/>
                    </a:lnTo>
                    <a:lnTo>
                      <a:pt x="2131786" y="1518253"/>
                    </a:lnTo>
                    <a:lnTo>
                      <a:pt x="2131785" y="1518253"/>
                    </a:lnTo>
                    <a:lnTo>
                      <a:pt x="2139571" y="1533795"/>
                    </a:lnTo>
                    <a:cubicBezTo>
                      <a:pt x="2179678" y="1627385"/>
                      <a:pt x="2214230" y="1723443"/>
                      <a:pt x="2242959" y="1821445"/>
                    </a:cubicBezTo>
                    <a:close/>
                  </a:path>
                </a:pathLst>
              </a:custGeom>
              <a:solidFill>
                <a:srgbClr val="AEBBC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Open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7" name="Google Shape;1077;p43"/>
              <p:cNvSpPr/>
              <p:nvPr/>
            </p:nvSpPr>
            <p:spPr>
              <a:xfrm rot="-1082198">
                <a:off x="5925189" y="5036484"/>
                <a:ext cx="1460366" cy="2915559"/>
              </a:xfrm>
              <a:custGeom>
                <a:rect b="b" l="l" r="r" t="t"/>
                <a:pathLst>
                  <a:path extrusionOk="0" h="2915559" w="1460366">
                    <a:moveTo>
                      <a:pt x="25135" y="955863"/>
                    </a:moveTo>
                    <a:lnTo>
                      <a:pt x="981741" y="1267362"/>
                    </a:lnTo>
                    <a:lnTo>
                      <a:pt x="1453849" y="1421094"/>
                    </a:lnTo>
                    <a:lnTo>
                      <a:pt x="1453849" y="1496812"/>
                    </a:lnTo>
                    <a:lnTo>
                      <a:pt x="1451684" y="1496107"/>
                    </a:lnTo>
                    <a:lnTo>
                      <a:pt x="1443446" y="2915559"/>
                    </a:lnTo>
                    <a:lnTo>
                      <a:pt x="1426949" y="2908210"/>
                    </a:lnTo>
                    <a:cubicBezTo>
                      <a:pt x="688070" y="2547789"/>
                      <a:pt x="185858" y="1859335"/>
                      <a:pt x="42219" y="1082492"/>
                    </a:cubicBezTo>
                    <a:lnTo>
                      <a:pt x="35820" y="1035064"/>
                    </a:lnTo>
                    <a:lnTo>
                      <a:pt x="35821" y="1035064"/>
                    </a:lnTo>
                    <a:close/>
                    <a:moveTo>
                      <a:pt x="1460366" y="0"/>
                    </a:moveTo>
                    <a:lnTo>
                      <a:pt x="1452123" y="1420526"/>
                    </a:lnTo>
                    <a:lnTo>
                      <a:pt x="981744" y="1267360"/>
                    </a:lnTo>
                    <a:lnTo>
                      <a:pt x="25136" y="955861"/>
                    </a:lnTo>
                    <a:lnTo>
                      <a:pt x="25137" y="955863"/>
                    </a:lnTo>
                    <a:lnTo>
                      <a:pt x="25135" y="955862"/>
                    </a:lnTo>
                    <a:lnTo>
                      <a:pt x="9198" y="837765"/>
                    </a:lnTo>
                    <a:cubicBezTo>
                      <a:pt x="2151" y="755415"/>
                      <a:pt x="-885" y="672379"/>
                      <a:pt x="221" y="588925"/>
                    </a:cubicBezTo>
                    <a:lnTo>
                      <a:pt x="6824" y="484458"/>
                    </a:lnTo>
                    <a:close/>
                  </a:path>
                </a:pathLst>
              </a:custGeom>
              <a:solidFill>
                <a:srgbClr val="98CB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Open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78" name="Google Shape;1078;p43"/>
            <p:cNvSpPr/>
            <p:nvPr/>
          </p:nvSpPr>
          <p:spPr>
            <a:xfrm>
              <a:off x="8177825" y="2208907"/>
              <a:ext cx="900000" cy="899997"/>
            </a:xfrm>
            <a:custGeom>
              <a:rect b="b" l="l" r="r" t="t"/>
              <a:pathLst>
                <a:path extrusionOk="0" h="268" w="268">
                  <a:moveTo>
                    <a:pt x="177" y="245"/>
                  </a:moveTo>
                  <a:cubicBezTo>
                    <a:pt x="116" y="268"/>
                    <a:pt x="47" y="237"/>
                    <a:pt x="23" y="176"/>
                  </a:cubicBezTo>
                  <a:cubicBezTo>
                    <a:pt x="0" y="115"/>
                    <a:pt x="31" y="46"/>
                    <a:pt x="92" y="23"/>
                  </a:cubicBezTo>
                  <a:cubicBezTo>
                    <a:pt x="153" y="0"/>
                    <a:pt x="222" y="30"/>
                    <a:pt x="245" y="91"/>
                  </a:cubicBezTo>
                  <a:cubicBezTo>
                    <a:pt x="268" y="153"/>
                    <a:pt x="238" y="221"/>
                    <a:pt x="177" y="245"/>
                  </a:cubicBezTo>
                </a:path>
              </a:pathLst>
            </a:custGeom>
            <a:solidFill>
              <a:srgbClr val="2DA99D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5372524" y="3541993"/>
              <a:ext cx="900003" cy="900000"/>
            </a:xfrm>
            <a:custGeom>
              <a:rect b="b" l="l" r="r" t="t"/>
              <a:pathLst>
                <a:path extrusionOk="0" h="254" w="254">
                  <a:moveTo>
                    <a:pt x="245" y="144"/>
                  </a:moveTo>
                  <a:cubicBezTo>
                    <a:pt x="235" y="209"/>
                    <a:pt x="175" y="254"/>
                    <a:pt x="110" y="245"/>
                  </a:cubicBezTo>
                  <a:cubicBezTo>
                    <a:pt x="45" y="235"/>
                    <a:pt x="0" y="175"/>
                    <a:pt x="10" y="110"/>
                  </a:cubicBezTo>
                  <a:cubicBezTo>
                    <a:pt x="19" y="45"/>
                    <a:pt x="80" y="0"/>
                    <a:pt x="144" y="10"/>
                  </a:cubicBezTo>
                  <a:cubicBezTo>
                    <a:pt x="209" y="19"/>
                    <a:pt x="254" y="80"/>
                    <a:pt x="245" y="144"/>
                  </a:cubicBezTo>
                </a:path>
              </a:pathLst>
            </a:custGeom>
            <a:solidFill>
              <a:srgbClr val="8497B0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5832478" y="6395592"/>
              <a:ext cx="900003" cy="900000"/>
            </a:xfrm>
            <a:custGeom>
              <a:rect b="b" l="l" r="r" t="t"/>
              <a:pathLst>
                <a:path extrusionOk="0" h="267" w="267">
                  <a:moveTo>
                    <a:pt x="208" y="41"/>
                  </a:moveTo>
                  <a:cubicBezTo>
                    <a:pt x="259" y="82"/>
                    <a:pt x="267" y="156"/>
                    <a:pt x="226" y="207"/>
                  </a:cubicBezTo>
                  <a:cubicBezTo>
                    <a:pt x="185" y="259"/>
                    <a:pt x="110" y="267"/>
                    <a:pt x="59" y="226"/>
                  </a:cubicBezTo>
                  <a:cubicBezTo>
                    <a:pt x="8" y="185"/>
                    <a:pt x="0" y="110"/>
                    <a:pt x="41" y="59"/>
                  </a:cubicBezTo>
                  <a:cubicBezTo>
                    <a:pt x="82" y="8"/>
                    <a:pt x="156" y="0"/>
                    <a:pt x="208" y="41"/>
                  </a:cubicBezTo>
                </a:path>
              </a:pathLst>
            </a:custGeom>
            <a:solidFill>
              <a:srgbClr val="5CACD4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8670936" y="6912250"/>
              <a:ext cx="896927" cy="900000"/>
            </a:xfrm>
            <a:custGeom>
              <a:rect b="b" l="l" r="r" t="t"/>
              <a:pathLst>
                <a:path extrusionOk="0" h="269" w="268">
                  <a:moveTo>
                    <a:pt x="91" y="24"/>
                  </a:moveTo>
                  <a:cubicBezTo>
                    <a:pt x="153" y="0"/>
                    <a:pt x="221" y="31"/>
                    <a:pt x="245" y="92"/>
                  </a:cubicBezTo>
                  <a:cubicBezTo>
                    <a:pt x="268" y="153"/>
                    <a:pt x="238" y="222"/>
                    <a:pt x="176" y="245"/>
                  </a:cubicBezTo>
                  <a:cubicBezTo>
                    <a:pt x="115" y="269"/>
                    <a:pt x="47" y="238"/>
                    <a:pt x="23" y="177"/>
                  </a:cubicBezTo>
                  <a:cubicBezTo>
                    <a:pt x="0" y="116"/>
                    <a:pt x="30" y="47"/>
                    <a:pt x="91" y="24"/>
                  </a:cubicBezTo>
                </a:path>
              </a:pathLst>
            </a:custGeom>
            <a:solidFill>
              <a:schemeClr val="accent4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82" name="Google Shape;1082;p43"/>
          <p:cNvSpPr txBox="1"/>
          <p:nvPr/>
        </p:nvSpPr>
        <p:spPr>
          <a:xfrm>
            <a:off x="11483545" y="4982851"/>
            <a:ext cx="2756563" cy="1255704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146275" spcFirstLastPara="1" rIns="146275" wrap="square" tIns="73125">
            <a:spAutoFit/>
          </a:bodyPr>
          <a:lstStyle/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CPUs and memory available to the Spark cluster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43"/>
          <p:cNvSpPr/>
          <p:nvPr/>
        </p:nvSpPr>
        <p:spPr>
          <a:xfrm>
            <a:off x="10648226" y="5338555"/>
            <a:ext cx="900003" cy="900000"/>
          </a:xfrm>
          <a:custGeom>
            <a:rect b="b" l="l" r="r" t="t"/>
            <a:pathLst>
              <a:path extrusionOk="0" h="254" w="254">
                <a:moveTo>
                  <a:pt x="10" y="110"/>
                </a:moveTo>
                <a:cubicBezTo>
                  <a:pt x="19" y="45"/>
                  <a:pt x="79" y="0"/>
                  <a:pt x="144" y="10"/>
                </a:cubicBezTo>
                <a:cubicBezTo>
                  <a:pt x="209" y="19"/>
                  <a:pt x="254" y="79"/>
                  <a:pt x="244" y="144"/>
                </a:cubicBezTo>
                <a:cubicBezTo>
                  <a:pt x="235" y="209"/>
                  <a:pt x="175" y="254"/>
                  <a:pt x="110" y="244"/>
                </a:cubicBezTo>
                <a:cubicBezTo>
                  <a:pt x="45" y="235"/>
                  <a:pt x="0" y="175"/>
                  <a:pt x="10" y="110"/>
                </a:cubicBezTo>
              </a:path>
            </a:pathLst>
          </a:custGeom>
          <a:solidFill>
            <a:srgbClr val="ED7D3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4" name="Google Shape;1084;p43"/>
          <p:cNvSpPr txBox="1"/>
          <p:nvPr/>
        </p:nvSpPr>
        <p:spPr>
          <a:xfrm>
            <a:off x="9254552" y="7601020"/>
            <a:ext cx="2537398" cy="701706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146275" spcFirstLastPara="1" rIns="146275" wrap="square" tIns="73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Number of applications running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5" name="Google Shape;1085;p43"/>
          <p:cNvSpPr txBox="1"/>
          <p:nvPr/>
        </p:nvSpPr>
        <p:spPr>
          <a:xfrm>
            <a:off x="2731032" y="6662905"/>
            <a:ext cx="3357227" cy="740563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146275" spcFirstLastPara="1" rIns="146275" wrap="square" tIns="73125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Active and completed applications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6" name="Google Shape;1086;p43"/>
          <p:cNvSpPr txBox="1"/>
          <p:nvPr/>
        </p:nvSpPr>
        <p:spPr>
          <a:xfrm>
            <a:off x="2211241" y="3202998"/>
            <a:ext cx="3357228" cy="1045262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146275" spcFirstLastPara="1" rIns="146275" wrap="square" tIns="731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Active and completed drivers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43"/>
          <p:cNvSpPr txBox="1"/>
          <p:nvPr/>
        </p:nvSpPr>
        <p:spPr>
          <a:xfrm>
            <a:off x="9121627" y="1802515"/>
            <a:ext cx="2756563" cy="978705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146275" spcFirstLastPara="1" rIns="146275" wrap="square" tIns="73125">
            <a:spAutoFit/>
          </a:bodyPr>
          <a:lstStyle/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Open Sans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Master URL and REST URL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8" name="Google Shape;1088;p43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/>
              <a:t>Master Web UI</a:t>
            </a:r>
            <a:endParaRPr/>
          </a:p>
        </p:txBody>
      </p:sp>
      <p:sp>
        <p:nvSpPr>
          <p:cNvPr id="1089" name="Google Shape;1089;p43"/>
          <p:cNvSpPr/>
          <p:nvPr/>
        </p:nvSpPr>
        <p:spPr>
          <a:xfrm>
            <a:off x="6502400" y="816324"/>
            <a:ext cx="3250485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0" name="Google Shape;1090;p43"/>
          <p:cNvSpPr txBox="1"/>
          <p:nvPr/>
        </p:nvSpPr>
        <p:spPr>
          <a:xfrm>
            <a:off x="1291857" y="1512833"/>
            <a:ext cx="13696999" cy="906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provides an overview of the Spark cluster and displays the following information: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oogle Shape;1095;p44"/>
          <p:cNvGrpSpPr/>
          <p:nvPr/>
        </p:nvGrpSpPr>
        <p:grpSpPr>
          <a:xfrm>
            <a:off x="2351260" y="2248168"/>
            <a:ext cx="11553481" cy="5448031"/>
            <a:chOff x="2581619" y="2248169"/>
            <a:chExt cx="11312048" cy="5088728"/>
          </a:xfrm>
        </p:grpSpPr>
        <p:pic>
          <p:nvPicPr>
            <p:cNvPr id="1096" name="Google Shape;1096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1619" y="2248169"/>
              <a:ext cx="11312048" cy="5088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7" name="Google Shape;1097;p44"/>
            <p:cNvSpPr/>
            <p:nvPr/>
          </p:nvSpPr>
          <p:spPr>
            <a:xfrm>
              <a:off x="9428568" y="2289115"/>
              <a:ext cx="2634011" cy="488483"/>
            </a:xfrm>
            <a:prstGeom prst="roundRect">
              <a:avLst>
                <a:gd fmla="val 16667" name="adj"/>
              </a:avLst>
            </a:prstGeom>
            <a:solidFill>
              <a:srgbClr val="2DAF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Worker UI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5667239" y="4292468"/>
              <a:ext cx="4323319" cy="374275"/>
            </a:xfrm>
            <a:prstGeom prst="roundRect">
              <a:avLst>
                <a:gd fmla="val 16667" name="adj"/>
              </a:avLst>
            </a:prstGeom>
            <a:solidFill>
              <a:srgbClr val="2DAF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Total number of running executors is 1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5339562" y="6098678"/>
              <a:ext cx="4323319" cy="374277"/>
            </a:xfrm>
            <a:prstGeom prst="roundRect">
              <a:avLst>
                <a:gd fmla="val 16667" name="adj"/>
              </a:avLst>
            </a:prstGeom>
            <a:solidFill>
              <a:srgbClr val="2DAF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Open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One application is running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100" name="Google Shape;1100;p44"/>
            <p:cNvCxnSpPr/>
            <p:nvPr/>
          </p:nvCxnSpPr>
          <p:spPr>
            <a:xfrm rot="10800000">
              <a:off x="8683819" y="2544571"/>
              <a:ext cx="744749" cy="0"/>
            </a:xfrm>
            <a:prstGeom prst="straightConnector1">
              <a:avLst/>
            </a:prstGeom>
            <a:noFill/>
            <a:ln cap="flat" cmpd="sng" w="28575">
              <a:solidFill>
                <a:srgbClr val="AEABAB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1101" name="Google Shape;1101;p44"/>
            <p:cNvCxnSpPr/>
            <p:nvPr/>
          </p:nvCxnSpPr>
          <p:spPr>
            <a:xfrm rot="10800000">
              <a:off x="4922490" y="4492387"/>
              <a:ext cx="744749" cy="0"/>
            </a:xfrm>
            <a:prstGeom prst="straightConnector1">
              <a:avLst/>
            </a:prstGeom>
            <a:noFill/>
            <a:ln cap="flat" cmpd="sng" w="28575">
              <a:solidFill>
                <a:srgbClr val="AEABAB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1102" name="Google Shape;1102;p44"/>
            <p:cNvCxnSpPr/>
            <p:nvPr/>
          </p:nvCxnSpPr>
          <p:spPr>
            <a:xfrm rot="10800000">
              <a:off x="4585759" y="6280544"/>
              <a:ext cx="744749" cy="0"/>
            </a:xfrm>
            <a:prstGeom prst="straightConnector1">
              <a:avLst/>
            </a:prstGeom>
            <a:noFill/>
            <a:ln cap="flat" cmpd="sng" w="28575">
              <a:solidFill>
                <a:srgbClr val="AEABAB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  <p:sp>
        <p:nvSpPr>
          <p:cNvPr id="1103" name="Google Shape;1103;p44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/>
              <a:t>Worker </a:t>
            </a:r>
            <a:r>
              <a:rPr lang="en-US"/>
              <a:t>W</a:t>
            </a:r>
            <a:r>
              <a:rPr b="1" lang="en-US"/>
              <a:t>eb UI</a:t>
            </a:r>
            <a:endParaRPr/>
          </a:p>
        </p:txBody>
      </p:sp>
      <p:sp>
        <p:nvSpPr>
          <p:cNvPr id="1104" name="Google Shape;1104;p44"/>
          <p:cNvSpPr/>
          <p:nvPr/>
        </p:nvSpPr>
        <p:spPr>
          <a:xfrm>
            <a:off x="6464300" y="816324"/>
            <a:ext cx="3335814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44"/>
          <p:cNvSpPr txBox="1"/>
          <p:nvPr/>
        </p:nvSpPr>
        <p:spPr>
          <a:xfrm>
            <a:off x="1291857" y="1512833"/>
            <a:ext cx="13696999" cy="906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Worker Web UI provides information about the executors and applications.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0" name="Google Shape;1110;p45"/>
          <p:cNvGrpSpPr/>
          <p:nvPr/>
        </p:nvGrpSpPr>
        <p:grpSpPr>
          <a:xfrm>
            <a:off x="6735480" y="3468362"/>
            <a:ext cx="1096811" cy="432946"/>
            <a:chOff x="6756400" y="3057525"/>
            <a:chExt cx="1096811" cy="432946"/>
          </a:xfrm>
        </p:grpSpPr>
        <p:cxnSp>
          <p:nvCxnSpPr>
            <p:cNvPr id="1111" name="Google Shape;1111;p45"/>
            <p:cNvCxnSpPr/>
            <p:nvPr/>
          </p:nvCxnSpPr>
          <p:spPr>
            <a:xfrm>
              <a:off x="6756400" y="3057525"/>
              <a:ext cx="558795" cy="0"/>
            </a:xfrm>
            <a:prstGeom prst="straightConnector1">
              <a:avLst/>
            </a:prstGeom>
            <a:noFill/>
            <a:ln cap="flat" cmpd="sng" w="38100">
              <a:solidFill>
                <a:srgbClr val="69DDB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2" name="Google Shape;1112;p45"/>
            <p:cNvCxnSpPr/>
            <p:nvPr/>
          </p:nvCxnSpPr>
          <p:spPr>
            <a:xfrm>
              <a:off x="7327895" y="3070225"/>
              <a:ext cx="525316" cy="420246"/>
            </a:xfrm>
            <a:prstGeom prst="straightConnector1">
              <a:avLst/>
            </a:prstGeom>
            <a:noFill/>
            <a:ln cap="flat" cmpd="sng" w="38100">
              <a:solidFill>
                <a:srgbClr val="69DDB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13" name="Google Shape;1113;p45"/>
          <p:cNvSpPr/>
          <p:nvPr/>
        </p:nvSpPr>
        <p:spPr>
          <a:xfrm>
            <a:off x="8145180" y="3802798"/>
            <a:ext cx="636951" cy="957312"/>
          </a:xfrm>
          <a:custGeom>
            <a:rect b="b" l="l" r="r" t="t"/>
            <a:pathLst>
              <a:path extrusionOk="0" h="6836" w="4557">
                <a:moveTo>
                  <a:pt x="0" y="0"/>
                </a:moveTo>
                <a:cubicBezTo>
                  <a:pt x="2517" y="0"/>
                  <a:pt x="4557" y="2040"/>
                  <a:pt x="4557" y="4557"/>
                </a:cubicBezTo>
                <a:cubicBezTo>
                  <a:pt x="4557" y="5357"/>
                  <a:pt x="4347" y="6143"/>
                  <a:pt x="3947" y="6836"/>
                </a:cubicBezTo>
                <a:lnTo>
                  <a:pt x="2960" y="6266"/>
                </a:lnTo>
                <a:cubicBezTo>
                  <a:pt x="3904" y="4632"/>
                  <a:pt x="3344" y="2541"/>
                  <a:pt x="1709" y="1597"/>
                </a:cubicBezTo>
                <a:cubicBezTo>
                  <a:pt x="1189" y="1297"/>
                  <a:pt x="600" y="1139"/>
                  <a:pt x="0" y="1139"/>
                </a:cubicBezTo>
                <a:lnTo>
                  <a:pt x="0" y="0"/>
                </a:lnTo>
                <a:close/>
              </a:path>
            </a:pathLst>
          </a:custGeom>
          <a:solidFill>
            <a:srgbClr val="7EB0DE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45"/>
          <p:cNvSpPr/>
          <p:nvPr/>
        </p:nvSpPr>
        <p:spPr>
          <a:xfrm>
            <a:off x="7586375" y="4683509"/>
            <a:ext cx="1103358" cy="489648"/>
          </a:xfrm>
          <a:custGeom>
            <a:rect b="b" l="l" r="r" t="t"/>
            <a:pathLst>
              <a:path extrusionOk="0" h="3497" w="7894">
                <a:moveTo>
                  <a:pt x="7894" y="570"/>
                </a:moveTo>
                <a:cubicBezTo>
                  <a:pt x="6635" y="2750"/>
                  <a:pt x="3848" y="3497"/>
                  <a:pt x="1668" y="2238"/>
                </a:cubicBezTo>
                <a:cubicBezTo>
                  <a:pt x="975" y="1838"/>
                  <a:pt x="400" y="1263"/>
                  <a:pt x="0" y="570"/>
                </a:cubicBezTo>
                <a:lnTo>
                  <a:pt x="987" y="0"/>
                </a:lnTo>
                <a:cubicBezTo>
                  <a:pt x="1930" y="1635"/>
                  <a:pt x="4021" y="2195"/>
                  <a:pt x="5656" y="1252"/>
                </a:cubicBezTo>
                <a:cubicBezTo>
                  <a:pt x="6175" y="952"/>
                  <a:pt x="6607" y="520"/>
                  <a:pt x="6907" y="0"/>
                </a:cubicBezTo>
                <a:lnTo>
                  <a:pt x="7894" y="570"/>
                </a:lnTo>
                <a:close/>
              </a:path>
            </a:pathLst>
          </a:custGeom>
          <a:solidFill>
            <a:srgbClr val="F09456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45"/>
          <p:cNvSpPr/>
          <p:nvPr/>
        </p:nvSpPr>
        <p:spPr>
          <a:xfrm>
            <a:off x="7410648" y="3802798"/>
            <a:ext cx="727406" cy="957312"/>
          </a:xfrm>
          <a:custGeom>
            <a:rect b="b" l="l" r="r" t="t"/>
            <a:pathLst>
              <a:path extrusionOk="0" h="13672" w="10411">
                <a:moveTo>
                  <a:pt x="2517" y="13672"/>
                </a:moveTo>
                <a:cubicBezTo>
                  <a:pt x="0" y="9312"/>
                  <a:pt x="1494" y="3738"/>
                  <a:pt x="5853" y="1221"/>
                </a:cubicBezTo>
                <a:cubicBezTo>
                  <a:pt x="7239" y="421"/>
                  <a:pt x="8811" y="0"/>
                  <a:pt x="10411" y="0"/>
                </a:cubicBezTo>
                <a:lnTo>
                  <a:pt x="10411" y="2278"/>
                </a:lnTo>
                <a:cubicBezTo>
                  <a:pt x="6635" y="2278"/>
                  <a:pt x="3575" y="5339"/>
                  <a:pt x="3575" y="9114"/>
                </a:cubicBezTo>
                <a:cubicBezTo>
                  <a:pt x="3575" y="10314"/>
                  <a:pt x="3891" y="11493"/>
                  <a:pt x="4491" y="12533"/>
                </a:cubicBezTo>
                <a:lnTo>
                  <a:pt x="2517" y="13672"/>
                </a:lnTo>
                <a:close/>
              </a:path>
            </a:pathLst>
          </a:custGeom>
          <a:solidFill>
            <a:srgbClr val="69DDB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7938" y="4171881"/>
            <a:ext cx="467358" cy="5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45"/>
          <p:cNvSpPr/>
          <p:nvPr/>
        </p:nvSpPr>
        <p:spPr>
          <a:xfrm>
            <a:off x="8156333" y="3798429"/>
            <a:ext cx="636951" cy="957312"/>
          </a:xfrm>
          <a:custGeom>
            <a:rect b="b" l="l" r="r" t="t"/>
            <a:pathLst>
              <a:path extrusionOk="0" h="6836" w="4557">
                <a:moveTo>
                  <a:pt x="0" y="0"/>
                </a:moveTo>
                <a:cubicBezTo>
                  <a:pt x="2517" y="0"/>
                  <a:pt x="4557" y="2040"/>
                  <a:pt x="4557" y="4557"/>
                </a:cubicBezTo>
                <a:cubicBezTo>
                  <a:pt x="4557" y="5357"/>
                  <a:pt x="4347" y="6143"/>
                  <a:pt x="3947" y="6836"/>
                </a:cubicBezTo>
                <a:lnTo>
                  <a:pt x="2960" y="6266"/>
                </a:lnTo>
                <a:cubicBezTo>
                  <a:pt x="3904" y="4632"/>
                  <a:pt x="3344" y="2541"/>
                  <a:pt x="1709" y="1597"/>
                </a:cubicBezTo>
                <a:cubicBezTo>
                  <a:pt x="1189" y="1297"/>
                  <a:pt x="600" y="1139"/>
                  <a:pt x="0" y="1139"/>
                </a:cubicBez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45"/>
          <p:cNvSpPr/>
          <p:nvPr/>
        </p:nvSpPr>
        <p:spPr>
          <a:xfrm>
            <a:off x="7584362" y="4686420"/>
            <a:ext cx="1103358" cy="489648"/>
          </a:xfrm>
          <a:custGeom>
            <a:rect b="b" l="l" r="r" t="t"/>
            <a:pathLst>
              <a:path extrusionOk="0" h="3497" w="7894">
                <a:moveTo>
                  <a:pt x="7894" y="570"/>
                </a:moveTo>
                <a:cubicBezTo>
                  <a:pt x="6635" y="2750"/>
                  <a:pt x="3848" y="3497"/>
                  <a:pt x="1668" y="2238"/>
                </a:cubicBezTo>
                <a:cubicBezTo>
                  <a:pt x="975" y="1838"/>
                  <a:pt x="400" y="1263"/>
                  <a:pt x="0" y="570"/>
                </a:cubicBezTo>
                <a:lnTo>
                  <a:pt x="987" y="0"/>
                </a:lnTo>
                <a:cubicBezTo>
                  <a:pt x="1930" y="1635"/>
                  <a:pt x="4021" y="2195"/>
                  <a:pt x="5656" y="1252"/>
                </a:cubicBezTo>
                <a:cubicBezTo>
                  <a:pt x="6175" y="952"/>
                  <a:pt x="6607" y="520"/>
                  <a:pt x="6907" y="0"/>
                </a:cubicBezTo>
                <a:lnTo>
                  <a:pt x="7894" y="570"/>
                </a:lnTo>
                <a:close/>
              </a:path>
            </a:pathLst>
          </a:custGeom>
          <a:solidFill>
            <a:srgbClr val="D8D8D8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45"/>
          <p:cNvSpPr/>
          <p:nvPr/>
        </p:nvSpPr>
        <p:spPr>
          <a:xfrm>
            <a:off x="7402315" y="3798429"/>
            <a:ext cx="727406" cy="957312"/>
          </a:xfrm>
          <a:custGeom>
            <a:rect b="b" l="l" r="r" t="t"/>
            <a:pathLst>
              <a:path extrusionOk="0" h="13672" w="10411">
                <a:moveTo>
                  <a:pt x="2517" y="13672"/>
                </a:moveTo>
                <a:cubicBezTo>
                  <a:pt x="0" y="9312"/>
                  <a:pt x="1494" y="3738"/>
                  <a:pt x="5853" y="1221"/>
                </a:cubicBezTo>
                <a:cubicBezTo>
                  <a:pt x="7239" y="421"/>
                  <a:pt x="8811" y="0"/>
                  <a:pt x="10411" y="0"/>
                </a:cubicBezTo>
                <a:lnTo>
                  <a:pt x="10411" y="2278"/>
                </a:lnTo>
                <a:cubicBezTo>
                  <a:pt x="6635" y="2278"/>
                  <a:pt x="3575" y="5339"/>
                  <a:pt x="3575" y="9114"/>
                </a:cubicBezTo>
                <a:cubicBezTo>
                  <a:pt x="3575" y="10314"/>
                  <a:pt x="3891" y="11493"/>
                  <a:pt x="4491" y="12533"/>
                </a:cubicBezTo>
                <a:lnTo>
                  <a:pt x="2517" y="13672"/>
                </a:lnTo>
                <a:close/>
              </a:path>
            </a:pathLst>
          </a:custGeom>
          <a:solidFill>
            <a:srgbClr val="D8D8D8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45"/>
          <p:cNvSpPr/>
          <p:nvPr/>
        </p:nvSpPr>
        <p:spPr>
          <a:xfrm>
            <a:off x="9463833" y="2557612"/>
            <a:ext cx="5029200" cy="1842527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EB0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45"/>
          <p:cNvSpPr/>
          <p:nvPr/>
        </p:nvSpPr>
        <p:spPr>
          <a:xfrm>
            <a:off x="9477707" y="2555665"/>
            <a:ext cx="4996430" cy="182513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Web UI can see the number of executors that are currently running, and the number of resources allotted to them. 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2" name="Google Shape;1122;p45"/>
          <p:cNvSpPr txBox="1"/>
          <p:nvPr/>
        </p:nvSpPr>
        <p:spPr>
          <a:xfrm>
            <a:off x="5629785" y="6139904"/>
            <a:ext cx="4996430" cy="870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displays the status of the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allotted resources.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23" name="Google Shape;1123;p45"/>
          <p:cNvGrpSpPr/>
          <p:nvPr/>
        </p:nvGrpSpPr>
        <p:grpSpPr>
          <a:xfrm>
            <a:off x="1738377" y="2544913"/>
            <a:ext cx="5029200" cy="1842528"/>
            <a:chOff x="1735517" y="2502692"/>
            <a:chExt cx="5029200" cy="1842528"/>
          </a:xfrm>
        </p:grpSpPr>
        <p:sp>
          <p:nvSpPr>
            <p:cNvPr id="1124" name="Google Shape;1124;p45"/>
            <p:cNvSpPr/>
            <p:nvPr/>
          </p:nvSpPr>
          <p:spPr>
            <a:xfrm>
              <a:off x="1735517" y="2502692"/>
              <a:ext cx="5029200" cy="1842528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69DD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1765946" y="2513444"/>
              <a:ext cx="4996430" cy="1825136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Worker Web UI provides an overview of the executors and drivers that are spawned by the worker process.</a:t>
              </a:r>
              <a:endParaRPr b="0" i="0" sz="1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126" name="Google Shape;1126;p45"/>
          <p:cNvCxnSpPr/>
          <p:nvPr/>
        </p:nvCxnSpPr>
        <p:spPr>
          <a:xfrm>
            <a:off x="8138054" y="5087748"/>
            <a:ext cx="0" cy="554986"/>
          </a:xfrm>
          <a:prstGeom prst="straightConnector1">
            <a:avLst/>
          </a:prstGeom>
          <a:noFill/>
          <a:ln cap="flat" cmpd="sng" w="28575">
            <a:solidFill>
              <a:srgbClr val="C55A1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27" name="Google Shape;1127;p45"/>
          <p:cNvGrpSpPr/>
          <p:nvPr/>
        </p:nvGrpSpPr>
        <p:grpSpPr>
          <a:xfrm>
            <a:off x="8494430" y="3468362"/>
            <a:ext cx="978863" cy="420068"/>
            <a:chOff x="8515350" y="3057525"/>
            <a:chExt cx="978863" cy="420068"/>
          </a:xfrm>
        </p:grpSpPr>
        <p:cxnSp>
          <p:nvCxnSpPr>
            <p:cNvPr id="1128" name="Google Shape;1128;p45"/>
            <p:cNvCxnSpPr/>
            <p:nvPr/>
          </p:nvCxnSpPr>
          <p:spPr>
            <a:xfrm>
              <a:off x="8935418" y="3057525"/>
              <a:ext cx="558795" cy="0"/>
            </a:xfrm>
            <a:prstGeom prst="straightConnector1">
              <a:avLst/>
            </a:prstGeom>
            <a:noFill/>
            <a:ln cap="flat" cmpd="sng" w="38100">
              <a:solidFill>
                <a:srgbClr val="7EB0D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9" name="Google Shape;1129;p45"/>
            <p:cNvCxnSpPr/>
            <p:nvPr/>
          </p:nvCxnSpPr>
          <p:spPr>
            <a:xfrm flipH="1">
              <a:off x="8515350" y="3067050"/>
              <a:ext cx="410543" cy="410543"/>
            </a:xfrm>
            <a:prstGeom prst="straightConnector1">
              <a:avLst/>
            </a:prstGeom>
            <a:noFill/>
            <a:ln cap="flat" cmpd="sng" w="38100">
              <a:solidFill>
                <a:srgbClr val="7EB0D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130" name="Google Shape;113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7165" y="4171881"/>
            <a:ext cx="467358" cy="5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45"/>
          <p:cNvSpPr/>
          <p:nvPr/>
        </p:nvSpPr>
        <p:spPr>
          <a:xfrm>
            <a:off x="5614713" y="5673238"/>
            <a:ext cx="5029200" cy="1842527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55A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5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/>
              <a:t>Worker </a:t>
            </a:r>
            <a:r>
              <a:rPr lang="en-US"/>
              <a:t>W</a:t>
            </a:r>
            <a:r>
              <a:rPr b="1" lang="en-US"/>
              <a:t>eb UI</a:t>
            </a:r>
            <a:endParaRPr/>
          </a:p>
        </p:txBody>
      </p:sp>
      <p:sp>
        <p:nvSpPr>
          <p:cNvPr id="1133" name="Google Shape;1133;p45"/>
          <p:cNvSpPr/>
          <p:nvPr/>
        </p:nvSpPr>
        <p:spPr>
          <a:xfrm>
            <a:off x="6464300" y="816324"/>
            <a:ext cx="3335814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6792" y="2372196"/>
            <a:ext cx="10702417" cy="5977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46"/>
          <p:cNvSpPr/>
          <p:nvPr/>
        </p:nvSpPr>
        <p:spPr>
          <a:xfrm>
            <a:off x="7551180" y="3102580"/>
            <a:ext cx="3891520" cy="778769"/>
          </a:xfrm>
          <a:prstGeom prst="roundRect">
            <a:avLst>
              <a:gd fmla="val 16667" name="adj"/>
            </a:avLst>
          </a:prstGeom>
          <a:solidFill>
            <a:srgbClr val="2DAF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 active executors with 15 cores and 15 active tasks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0" name="Google Shape;1140;p46"/>
          <p:cNvSpPr/>
          <p:nvPr/>
        </p:nvSpPr>
        <p:spPr>
          <a:xfrm>
            <a:off x="9747860" y="5905743"/>
            <a:ext cx="2424369" cy="374277"/>
          </a:xfrm>
          <a:prstGeom prst="roundRect">
            <a:avLst>
              <a:gd fmla="val 16667" name="adj"/>
            </a:avLst>
          </a:prstGeom>
          <a:solidFill>
            <a:srgbClr val="2DAF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Total tasks are 4616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1" name="Google Shape;1141;p46"/>
          <p:cNvSpPr/>
          <p:nvPr/>
        </p:nvSpPr>
        <p:spPr>
          <a:xfrm>
            <a:off x="4583266" y="5918810"/>
            <a:ext cx="3358119" cy="520932"/>
          </a:xfrm>
          <a:prstGeom prst="roundRect">
            <a:avLst>
              <a:gd fmla="val 16667" name="adj"/>
            </a:avLst>
          </a:prstGeom>
          <a:solidFill>
            <a:srgbClr val="2DAF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Total completed tasks are 4601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2" name="Google Shape;1142;p46"/>
          <p:cNvSpPr/>
          <p:nvPr/>
        </p:nvSpPr>
        <p:spPr>
          <a:xfrm>
            <a:off x="6502400" y="3982721"/>
            <a:ext cx="847635" cy="1906487"/>
          </a:xfrm>
          <a:prstGeom prst="roundRect">
            <a:avLst>
              <a:gd fmla="val 8448" name="adj"/>
            </a:avLst>
          </a:prstGeom>
          <a:noFill/>
          <a:ln cap="flat" cmpd="sng" w="28575">
            <a:solidFill>
              <a:srgbClr val="C55A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Open Sans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3" name="Google Shape;1143;p46"/>
          <p:cNvCxnSpPr>
            <a:stCxn id="1142" idx="0"/>
          </p:cNvCxnSpPr>
          <p:nvPr/>
        </p:nvCxnSpPr>
        <p:spPr>
          <a:xfrm rot="-5400000">
            <a:off x="6993268" y="3424871"/>
            <a:ext cx="490800" cy="624900"/>
          </a:xfrm>
          <a:prstGeom prst="bentConnector2">
            <a:avLst/>
          </a:prstGeom>
          <a:noFill/>
          <a:ln cap="flat" cmpd="sng" w="28575">
            <a:solidFill>
              <a:srgbClr val="AEABAB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1144" name="Google Shape;1144;p46"/>
          <p:cNvSpPr/>
          <p:nvPr/>
        </p:nvSpPr>
        <p:spPr>
          <a:xfrm>
            <a:off x="7952996" y="5260712"/>
            <a:ext cx="847635" cy="606360"/>
          </a:xfrm>
          <a:prstGeom prst="roundRect">
            <a:avLst>
              <a:gd fmla="val 8448" name="adj"/>
            </a:avLst>
          </a:prstGeom>
          <a:noFill/>
          <a:ln cap="flat" cmpd="sng" w="28575">
            <a:solidFill>
              <a:srgbClr val="C55A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Open Sans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5" name="Google Shape;1145;p46"/>
          <p:cNvCxnSpPr>
            <a:stCxn id="1144" idx="2"/>
          </p:cNvCxnSpPr>
          <p:nvPr/>
        </p:nvCxnSpPr>
        <p:spPr>
          <a:xfrm rot="5400000">
            <a:off x="8003014" y="5805572"/>
            <a:ext cx="312300" cy="435300"/>
          </a:xfrm>
          <a:prstGeom prst="bentConnector2">
            <a:avLst/>
          </a:prstGeom>
          <a:noFill/>
          <a:ln cap="flat" cmpd="sng" w="28575">
            <a:solidFill>
              <a:srgbClr val="AEABAB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1146" name="Google Shape;1146;p46"/>
          <p:cNvSpPr/>
          <p:nvPr/>
        </p:nvSpPr>
        <p:spPr>
          <a:xfrm>
            <a:off x="8823855" y="5260712"/>
            <a:ext cx="847635" cy="606360"/>
          </a:xfrm>
          <a:prstGeom prst="roundRect">
            <a:avLst>
              <a:gd fmla="val 8448" name="adj"/>
            </a:avLst>
          </a:prstGeom>
          <a:noFill/>
          <a:ln cap="flat" cmpd="sng" w="28575">
            <a:solidFill>
              <a:srgbClr val="C55A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Open Sans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7" name="Google Shape;1147;p46"/>
          <p:cNvCxnSpPr>
            <a:stCxn id="1146" idx="2"/>
            <a:endCxn id="1140" idx="1"/>
          </p:cNvCxnSpPr>
          <p:nvPr/>
        </p:nvCxnSpPr>
        <p:spPr>
          <a:xfrm flipH="1" rot="-5400000">
            <a:off x="9384773" y="5729972"/>
            <a:ext cx="225900" cy="500100"/>
          </a:xfrm>
          <a:prstGeom prst="bentConnector2">
            <a:avLst/>
          </a:prstGeom>
          <a:noFill/>
          <a:ln cap="flat" cmpd="sng" w="28575">
            <a:solidFill>
              <a:srgbClr val="AEABAB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1148" name="Google Shape;1148;p46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/>
              <a:t>Application Web UI</a:t>
            </a:r>
            <a:endParaRPr/>
          </a:p>
        </p:txBody>
      </p:sp>
      <p:sp>
        <p:nvSpPr>
          <p:cNvPr id="1149" name="Google Shape;1149;p46"/>
          <p:cNvSpPr/>
          <p:nvPr/>
        </p:nvSpPr>
        <p:spPr>
          <a:xfrm>
            <a:off x="6019800" y="816324"/>
            <a:ext cx="421886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0" name="Google Shape;1150;p46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Application Web UI provides information about the Executors.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7"/>
          <p:cNvSpPr txBox="1"/>
          <p:nvPr/>
        </p:nvSpPr>
        <p:spPr>
          <a:xfrm>
            <a:off x="8660620" y="1566350"/>
            <a:ext cx="4353554" cy="130144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Each Spark application launches its instance of the web UI.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6" name="Google Shape;1156;p47"/>
          <p:cNvCxnSpPr/>
          <p:nvPr/>
        </p:nvCxnSpPr>
        <p:spPr>
          <a:xfrm>
            <a:off x="8133477" y="6151009"/>
            <a:ext cx="0" cy="2419047"/>
          </a:xfrm>
          <a:prstGeom prst="straightConnector1">
            <a:avLst/>
          </a:prstGeom>
          <a:noFill/>
          <a:ln cap="flat" cmpd="sng" w="9525">
            <a:solidFill>
              <a:srgbClr val="1E4E79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157" name="Google Shape;1157;p47"/>
          <p:cNvSpPr txBox="1"/>
          <p:nvPr/>
        </p:nvSpPr>
        <p:spPr>
          <a:xfrm>
            <a:off x="3109217" y="4932168"/>
            <a:ext cx="4353554" cy="124661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Application Web UI provides a wealth of information about the Spark application and can be a useful tool to debug the application.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8" name="Google Shape;1158;p47"/>
          <p:cNvCxnSpPr/>
          <p:nvPr/>
        </p:nvCxnSpPr>
        <p:spPr>
          <a:xfrm>
            <a:off x="8133477" y="2699836"/>
            <a:ext cx="0" cy="2225524"/>
          </a:xfrm>
          <a:prstGeom prst="straightConnector1">
            <a:avLst/>
          </a:prstGeom>
          <a:noFill/>
          <a:ln cap="flat" cmpd="sng" w="9525">
            <a:solidFill>
              <a:srgbClr val="833C0B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59" name="Google Shape;1159;p47"/>
          <p:cNvSpPr/>
          <p:nvPr/>
        </p:nvSpPr>
        <p:spPr>
          <a:xfrm>
            <a:off x="7681676" y="1717481"/>
            <a:ext cx="891156" cy="896112"/>
          </a:xfrm>
          <a:prstGeom prst="ellipse">
            <a:avLst/>
          </a:prstGeom>
          <a:solidFill>
            <a:srgbClr val="C55A11"/>
          </a:solidFill>
          <a:ln cap="flat" cmpd="sng" w="25400">
            <a:solidFill>
              <a:srgbClr val="833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i="0" sz="2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0" name="Google Shape;1160;p47"/>
          <p:cNvSpPr/>
          <p:nvPr/>
        </p:nvSpPr>
        <p:spPr>
          <a:xfrm>
            <a:off x="7681676" y="5107420"/>
            <a:ext cx="891156" cy="896112"/>
          </a:xfrm>
          <a:prstGeom prst="ellipse">
            <a:avLst/>
          </a:prstGeom>
          <a:solidFill>
            <a:srgbClr val="2E75B5"/>
          </a:solidFill>
          <a:ln cap="flat" cmpd="sng" w="25400">
            <a:solidFill>
              <a:srgbClr val="1E4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2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1" name="Google Shape;1161;p47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/>
              <a:t>Application Web UI</a:t>
            </a:r>
            <a:endParaRPr/>
          </a:p>
        </p:txBody>
      </p:sp>
      <p:sp>
        <p:nvSpPr>
          <p:cNvPr id="1162" name="Google Shape;1162;p47"/>
          <p:cNvSpPr/>
          <p:nvPr/>
        </p:nvSpPr>
        <p:spPr>
          <a:xfrm>
            <a:off x="6019800" y="816324"/>
            <a:ext cx="4218860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8"/>
          <p:cNvSpPr txBox="1"/>
          <p:nvPr>
            <p:ph type="title"/>
          </p:nvPr>
        </p:nvSpPr>
        <p:spPr>
          <a:xfrm>
            <a:off x="2175300" y="494575"/>
            <a:ext cx="10295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n-US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Assisted Practice:</a:t>
            </a:r>
            <a:r>
              <a:rPr lang="en-US"/>
              <a:t>Creating a Scala Job for Apache Spark</a:t>
            </a:r>
            <a:endParaRPr/>
          </a:p>
        </p:txBody>
      </p:sp>
      <p:sp>
        <p:nvSpPr>
          <p:cNvPr id="1169" name="Google Shape;1169;p48"/>
          <p:cNvSpPr txBox="1"/>
          <p:nvPr>
            <p:ph idx="1" type="body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i="0" lang="en-US" sz="2200" u="none" cap="none" strike="noStrike">
                <a:latin typeface="Open Sans"/>
                <a:ea typeface="Open Sans"/>
                <a:cs typeface="Open Sans"/>
                <a:sym typeface="Open Sans"/>
              </a:rPr>
              <a:t>Problem Scenario: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i="0" lang="en-US" sz="2200" u="none" cap="none" strike="noStrike">
                <a:latin typeface="Open Sans"/>
                <a:ea typeface="Open Sans"/>
                <a:cs typeface="Open Sans"/>
                <a:sym typeface="Open Sans"/>
              </a:rPr>
              <a:t>Andrew, employed as a data engineer at a bank, has been tasked with evaluating the performance of a Spark application in cluster and client modes. He is asked to submit the same job in both modes and conduct a comparative analysis of the outcomes.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1" i="0" sz="22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i="0" lang="en-US" sz="2200" u="none" cap="none" strike="noStrike">
                <a:latin typeface="Open Sans"/>
                <a:ea typeface="Open Sans"/>
                <a:cs typeface="Open Sans"/>
                <a:sym typeface="Open Sans"/>
              </a:rPr>
              <a:t>Objective:</a:t>
            </a:r>
            <a:r>
              <a:rPr b="0" i="0" lang="en-US" sz="2200" u="none" cap="none" strike="noStrike">
                <a:latin typeface="Open Sans"/>
                <a:ea typeface="Open Sans"/>
                <a:cs typeface="Open Sans"/>
                <a:sym typeface="Open Sans"/>
              </a:rPr>
              <a:t> To showcase how to deploy a Spark job effectively in client and cluster modes- </a:t>
            </a:r>
            <a:endParaRPr b="0" i="0" sz="22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/>
              <a:t>R</a:t>
            </a:r>
            <a:r>
              <a:rPr b="0" i="0" lang="en-US" sz="2200" u="none" cap="none" strike="noStrike">
                <a:latin typeface="Open Sans"/>
                <a:ea typeface="Open Sans"/>
                <a:cs typeface="Open Sans"/>
                <a:sym typeface="Open Sans"/>
              </a:rPr>
              <a:t>efer assisted practice-</a:t>
            </a:r>
            <a:r>
              <a:rPr b="1" lang="en-US"/>
              <a:t>Creating a Scala Job for Apache Spark</a:t>
            </a:r>
            <a:endParaRPr b="1"/>
          </a:p>
        </p:txBody>
      </p:sp>
      <p:sp>
        <p:nvSpPr>
          <p:cNvPr id="1170" name="Google Shape;1170;p48"/>
          <p:cNvSpPr txBox="1"/>
          <p:nvPr>
            <p:ph idx="2" type="body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i="0" lang="en-US" sz="2200" u="none" cap="none" strike="noStrike">
                <a:latin typeface="Open Sans"/>
                <a:ea typeface="Open Sans"/>
                <a:cs typeface="Open Sans"/>
                <a:sym typeface="Open Sans"/>
              </a:rPr>
              <a:t>Duration: 10 Minutes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0"/>
          <p:cNvSpPr txBox="1"/>
          <p:nvPr>
            <p:ph idx="1" type="body"/>
          </p:nvPr>
        </p:nvSpPr>
        <p:spPr>
          <a:xfrm>
            <a:off x="1331837" y="1553379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/>
              <a:t>Spark supports popular development languages like Java, Scala, R, and Python.</a:t>
            </a:r>
            <a:endParaRPr/>
          </a:p>
        </p:txBody>
      </p:sp>
      <p:sp>
        <p:nvSpPr>
          <p:cNvPr id="1176" name="Google Shape;1176;p50"/>
          <p:cNvSpPr txBox="1"/>
          <p:nvPr>
            <p:ph idx="2" type="body"/>
          </p:nvPr>
        </p:nvSpPr>
        <p:spPr>
          <a:xfrm>
            <a:off x="1331837" y="2765569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/>
              <a:t>In client mode, the Spark driver runs on the host from where the job is submitted.</a:t>
            </a:r>
            <a:endParaRPr/>
          </a:p>
        </p:txBody>
      </p:sp>
      <p:sp>
        <p:nvSpPr>
          <p:cNvPr id="1177" name="Google Shape;1177;p50"/>
          <p:cNvSpPr txBox="1"/>
          <p:nvPr>
            <p:ph idx="3" type="body"/>
          </p:nvPr>
        </p:nvSpPr>
        <p:spPr>
          <a:xfrm>
            <a:off x="1331837" y="3971631"/>
            <a:ext cx="90360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/>
              <a:t>In cluster mode, the Spark Driver runs in the Application Master on a cluster machine.</a:t>
            </a:r>
            <a:endParaRPr/>
          </a:p>
        </p:txBody>
      </p:sp>
      <p:sp>
        <p:nvSpPr>
          <p:cNvPr id="1178" name="Google Shape;1178;p50"/>
          <p:cNvSpPr txBox="1"/>
          <p:nvPr>
            <p:ph idx="4" type="body"/>
          </p:nvPr>
        </p:nvSpPr>
        <p:spPr>
          <a:xfrm>
            <a:off x="1331837" y="5190051"/>
            <a:ext cx="9034445" cy="1426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/>
              <a:t>Apache Spark provides several web user interfaces that we can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/>
              <a:t>use to monitor the status and resource consumption of the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/>
              <a:t>Spark cluster.</a:t>
            </a:r>
            <a:endParaRPr/>
          </a:p>
        </p:txBody>
      </p:sp>
      <p:pic>
        <p:nvPicPr>
          <p:cNvPr descr="A blue and white circle with a white circle&#10;&#10;Description automatically generated with low confidence" id="1179" name="Google Shape;117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36" y="1627913"/>
            <a:ext cx="396244" cy="387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circle with a white circle&#10;&#10;Description automatically generated with low confidence" id="1180" name="Google Shape;118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36" y="5257075"/>
            <a:ext cx="396244" cy="387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circle with a white circle&#10;&#10;Description automatically generated with low confidence" id="1181" name="Google Shape;118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36" y="4034734"/>
            <a:ext cx="396244" cy="387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circle with a white circle&#10;&#10;Description automatically generated with low confidence" id="1182" name="Google Shape;118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36" y="2844516"/>
            <a:ext cx="396244" cy="387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/>
              <a:t>Components of a Spark Project</a:t>
            </a:r>
            <a:endParaRPr/>
          </a:p>
        </p:txBody>
      </p:sp>
      <p:grpSp>
        <p:nvGrpSpPr>
          <p:cNvPr id="239" name="Google Shape;239;p5"/>
          <p:cNvGrpSpPr/>
          <p:nvPr/>
        </p:nvGrpSpPr>
        <p:grpSpPr>
          <a:xfrm>
            <a:off x="1230703" y="2133581"/>
            <a:ext cx="13819305" cy="6096019"/>
            <a:chOff x="989963" y="2121513"/>
            <a:chExt cx="13819305" cy="6096019"/>
          </a:xfrm>
        </p:grpSpPr>
        <p:sp>
          <p:nvSpPr>
            <p:cNvPr id="240" name="Google Shape;240;p5"/>
            <p:cNvSpPr/>
            <p:nvPr/>
          </p:nvSpPr>
          <p:spPr>
            <a:xfrm>
              <a:off x="8863666" y="4041937"/>
              <a:ext cx="1666751" cy="2092796"/>
            </a:xfrm>
            <a:prstGeom prst="roundRect">
              <a:avLst>
                <a:gd fmla="val 7610" name="adj"/>
              </a:avLst>
            </a:prstGeom>
            <a:solidFill>
              <a:srgbClr val="FFE089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GraphX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461605" y="6270222"/>
              <a:ext cx="8869497" cy="547805"/>
            </a:xfrm>
            <a:prstGeom prst="roundRect">
              <a:avLst>
                <a:gd fmla="val 16667" name="adj"/>
              </a:avLst>
            </a:prstGeom>
            <a:solidFill>
              <a:srgbClr val="AEABAB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140950" lIns="281900" spcFirstLastPara="1" rIns="140950" wrap="square" tIns="1409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Open Sans"/>
                <a:buNone/>
              </a:pPr>
              <a:r>
                <a:rPr b="1" i="0" lang="en-US" sz="2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Core</a:t>
              </a:r>
              <a:endPara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461606" y="4041937"/>
              <a:ext cx="1666751" cy="2092796"/>
            </a:xfrm>
            <a:prstGeom prst="roundRect">
              <a:avLst>
                <a:gd fmla="val 10397" name="adj"/>
              </a:avLst>
            </a:prstGeom>
            <a:solidFill>
              <a:srgbClr val="F6BC94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SQL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262293" y="4041937"/>
              <a:ext cx="1666751" cy="2092796"/>
            </a:xfrm>
            <a:prstGeom prst="roundRect">
              <a:avLst>
                <a:gd fmla="val 7610" name="adj"/>
              </a:avLst>
            </a:prstGeom>
            <a:solidFill>
              <a:srgbClr val="FFE18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Streaming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7062978" y="4041937"/>
              <a:ext cx="1666751" cy="2092796"/>
            </a:xfrm>
            <a:prstGeom prst="roundRect">
              <a:avLst>
                <a:gd fmla="val 9004" name="adj"/>
              </a:avLst>
            </a:prstGeom>
            <a:solidFill>
              <a:srgbClr val="C7E1B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MLLib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10664351" y="4041937"/>
              <a:ext cx="1666751" cy="2092796"/>
            </a:xfrm>
            <a:prstGeom prst="roundRect">
              <a:avLst>
                <a:gd fmla="val 8307" name="adj"/>
              </a:avLst>
            </a:prstGeom>
            <a:solidFill>
              <a:srgbClr val="BBDAA6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200"/>
                <a:buFont typeface="Open Sans"/>
                <a:buNone/>
              </a:pPr>
              <a:r>
                <a:rPr b="0" i="0" lang="en-US" sz="2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SparkR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989963" y="3078170"/>
              <a:ext cx="2200655" cy="169668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F6BC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Open Sans"/>
                <a:buNone/>
              </a:pPr>
              <a:r>
                <a:rPr b="0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Provides capability to read from various structured data like CSV, Avro, Parquet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442260" y="7259797"/>
              <a:ext cx="2908185" cy="95773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7085A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Open Sans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Core engine of Apache Spark framework. Every other module in Spark is built on top of core module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48" name="Google Shape;248;p5"/>
            <p:cNvCxnSpPr>
              <a:stCxn id="242" idx="1"/>
              <a:endCxn id="246" idx="2"/>
            </p:cNvCxnSpPr>
            <p:nvPr/>
          </p:nvCxnSpPr>
          <p:spPr>
            <a:xfrm rot="10800000">
              <a:off x="2090306" y="4774835"/>
              <a:ext cx="1371300" cy="313500"/>
            </a:xfrm>
            <a:prstGeom prst="bentConnector2">
              <a:avLst/>
            </a:prstGeom>
            <a:noFill/>
            <a:ln cap="flat" cmpd="sng" w="1905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9" name="Google Shape;249;p5"/>
            <p:cNvCxnSpPr>
              <a:stCxn id="241" idx="2"/>
            </p:cNvCxnSpPr>
            <p:nvPr/>
          </p:nvCxnSpPr>
          <p:spPr>
            <a:xfrm>
              <a:off x="7896354" y="6818027"/>
              <a:ext cx="0" cy="441900"/>
            </a:xfrm>
            <a:prstGeom prst="straightConnector1">
              <a:avLst/>
            </a:prstGeom>
            <a:noFill/>
            <a:ln cap="flat" cmpd="sng" w="1905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50" name="Google Shape;250;p5"/>
            <p:cNvSpPr/>
            <p:nvPr/>
          </p:nvSpPr>
          <p:spPr>
            <a:xfrm>
              <a:off x="12608613" y="3087128"/>
              <a:ext cx="2200655" cy="169668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BBDA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Open Sans"/>
                <a:buNone/>
              </a:pPr>
              <a:r>
                <a:rPr b="0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Enables R language users to leverage power of Apache Spark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9255685" y="2141364"/>
              <a:ext cx="2200655" cy="169668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FFE0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Open Sans"/>
                <a:buNone/>
              </a:pPr>
              <a:r>
                <a:rPr b="0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Perform and manipulate graph parallel computations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639090" y="2121513"/>
              <a:ext cx="2200655" cy="169668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C7E1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Open Sans"/>
                <a:buNone/>
              </a:pPr>
              <a:r>
                <a:rPr b="0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Provides tools like ML algorithms and other utilities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022497" y="2155785"/>
              <a:ext cx="2200655" cy="169668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FFE18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Open Sans"/>
                <a:buNone/>
              </a:pPr>
              <a:r>
                <a:rPr b="0" i="0" lang="en-US" sz="18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Enables fault-tolerant processing of real time data streams</a:t>
              </a:r>
              <a:endPara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4" name="Google Shape;254;p5"/>
            <p:cNvCxnSpPr>
              <a:stCxn id="245" idx="3"/>
              <a:endCxn id="250" idx="2"/>
            </p:cNvCxnSpPr>
            <p:nvPr/>
          </p:nvCxnSpPr>
          <p:spPr>
            <a:xfrm flipH="1" rot="10800000">
              <a:off x="12331102" y="4783835"/>
              <a:ext cx="1377900" cy="304500"/>
            </a:xfrm>
            <a:prstGeom prst="bentConnector2">
              <a:avLst/>
            </a:prstGeom>
            <a:noFill/>
            <a:ln cap="flat" cmpd="sng" w="1905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5" name="Google Shape;255;p5"/>
            <p:cNvCxnSpPr>
              <a:stCxn id="240" idx="0"/>
              <a:endCxn id="251" idx="2"/>
            </p:cNvCxnSpPr>
            <p:nvPr/>
          </p:nvCxnSpPr>
          <p:spPr>
            <a:xfrm rot="-5400000">
              <a:off x="9924592" y="3610387"/>
              <a:ext cx="204000" cy="659100"/>
            </a:xfrm>
            <a:prstGeom prst="bentConnector3">
              <a:avLst>
                <a:gd fmla="val 55919" name="adj1"/>
              </a:avLst>
            </a:prstGeom>
            <a:noFill/>
            <a:ln cap="flat" cmpd="sng" w="1905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6" name="Google Shape;256;p5"/>
            <p:cNvCxnSpPr>
              <a:stCxn id="243" idx="0"/>
              <a:endCxn id="253" idx="2"/>
            </p:cNvCxnSpPr>
            <p:nvPr/>
          </p:nvCxnSpPr>
          <p:spPr>
            <a:xfrm flipH="1" rot="5400000">
              <a:off x="5514419" y="3460687"/>
              <a:ext cx="189600" cy="972900"/>
            </a:xfrm>
            <a:prstGeom prst="bentConnector3">
              <a:avLst>
                <a:gd fmla="val 56370" name="adj1"/>
              </a:avLst>
            </a:prstGeom>
            <a:noFill/>
            <a:ln cap="flat" cmpd="sng" w="1905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7" name="Google Shape;257;p5"/>
            <p:cNvCxnSpPr>
              <a:stCxn id="244" idx="0"/>
              <a:endCxn id="252" idx="2"/>
            </p:cNvCxnSpPr>
            <p:nvPr/>
          </p:nvCxnSpPr>
          <p:spPr>
            <a:xfrm flipH="1" rot="5400000">
              <a:off x="7706004" y="3851587"/>
              <a:ext cx="223800" cy="156900"/>
            </a:xfrm>
            <a:prstGeom prst="bentConnector3">
              <a:avLst>
                <a:gd fmla="val 55394" name="adj1"/>
              </a:avLst>
            </a:prstGeom>
            <a:noFill/>
            <a:ln cap="flat" cmpd="sng" w="19050">
              <a:solidFill>
                <a:srgbClr val="AEABAB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58" name="Google Shape;258;p5"/>
          <p:cNvSpPr/>
          <p:nvPr/>
        </p:nvSpPr>
        <p:spPr>
          <a:xfrm>
            <a:off x="4711700" y="816324"/>
            <a:ext cx="683625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5"/>
          <p:cNvSpPr txBox="1"/>
          <p:nvPr/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Spark is an alternative to Hadoop MapReduce that includes six components. These are:</a:t>
            </a:r>
            <a:endParaRPr b="0" i="0" sz="2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52"/>
          <p:cNvSpPr txBox="1"/>
          <p:nvPr>
            <p:ph idx="5" type="body"/>
          </p:nvPr>
        </p:nvSpPr>
        <p:spPr>
          <a:xfrm>
            <a:off x="2967015" y="580288"/>
            <a:ext cx="12401573" cy="1443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/>
              <a:t>Which of the following are the components of the Spark project?</a:t>
            </a:r>
            <a:endParaRPr/>
          </a:p>
        </p:txBody>
      </p:sp>
      <p:sp>
        <p:nvSpPr>
          <p:cNvPr id="1192" name="Google Shape;1192;p52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Spark Core and RDDs</a:t>
            </a:r>
            <a:endParaRPr/>
          </a:p>
        </p:txBody>
      </p:sp>
      <p:sp>
        <p:nvSpPr>
          <p:cNvPr id="1193" name="Google Shape;1193;p52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Spark SQL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52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Spark Streaming</a:t>
            </a:r>
            <a:endParaRPr/>
          </a:p>
        </p:txBody>
      </p:sp>
      <p:sp>
        <p:nvSpPr>
          <p:cNvPr id="1195" name="Google Shape;1195;p52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All of the above</a:t>
            </a:r>
            <a:endParaRPr/>
          </a:p>
        </p:txBody>
      </p:sp>
      <p:sp>
        <p:nvSpPr>
          <p:cNvPr id="1196" name="Google Shape;1196;p52"/>
          <p:cNvSpPr txBox="1"/>
          <p:nvPr>
            <p:ph idx="6" type="body"/>
          </p:nvPr>
        </p:nvSpPr>
        <p:spPr>
          <a:xfrm>
            <a:off x="1562100" y="1193800"/>
            <a:ext cx="1135063" cy="833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1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53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000"/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202" name="Google Shape;1202;p53"/>
          <p:cNvSpPr txBox="1"/>
          <p:nvPr>
            <p:ph idx="2" type="body"/>
          </p:nvPr>
        </p:nvSpPr>
        <p:spPr>
          <a:xfrm>
            <a:off x="669924" y="7935913"/>
            <a:ext cx="13544839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000"/>
              <a:t>Spark Core and RDDs, Spark SQL, and Spark Streaming are some of the components of the Spark project.</a:t>
            </a:r>
            <a:endParaRPr/>
          </a:p>
        </p:txBody>
      </p:sp>
      <p:sp>
        <p:nvSpPr>
          <p:cNvPr id="1203" name="Google Shape;1203;p53"/>
          <p:cNvSpPr txBox="1"/>
          <p:nvPr>
            <p:ph idx="7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/>
              <a:t>Which of the following are the components of the Spark project?</a:t>
            </a:r>
            <a:endParaRPr/>
          </a:p>
        </p:txBody>
      </p:sp>
      <p:sp>
        <p:nvSpPr>
          <p:cNvPr id="1204" name="Google Shape;1204;p53"/>
          <p:cNvSpPr txBox="1"/>
          <p:nvPr>
            <p:ph idx="8" type="body"/>
          </p:nvPr>
        </p:nvSpPr>
        <p:spPr>
          <a:xfrm>
            <a:off x="1562100" y="1193800"/>
            <a:ext cx="1135063" cy="833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1205" name="Google Shape;1205;p53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/>
              <a:t>Spark Core and RDDs</a:t>
            </a:r>
            <a:endParaRPr/>
          </a:p>
        </p:txBody>
      </p:sp>
      <p:sp>
        <p:nvSpPr>
          <p:cNvPr id="1206" name="Google Shape;1206;p53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Spark SQL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53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Spark Streaming</a:t>
            </a:r>
            <a:endParaRPr/>
          </a:p>
        </p:txBody>
      </p:sp>
      <p:sp>
        <p:nvSpPr>
          <p:cNvPr id="1208" name="Google Shape;1208;p53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All of the above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4"/>
          <p:cNvSpPr txBox="1"/>
          <p:nvPr>
            <p:ph idx="5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The Spark driver runs on the host from where the job is submitted. Which mode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is being referred to?</a:t>
            </a:r>
            <a:endParaRPr/>
          </a:p>
        </p:txBody>
      </p:sp>
      <p:sp>
        <p:nvSpPr>
          <p:cNvPr id="1214" name="Google Shape;1214;p54"/>
          <p:cNvSpPr txBox="1"/>
          <p:nvPr>
            <p:ph idx="6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215" name="Google Shape;1215;p54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Mesos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54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Standalone Mode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54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Client Mode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54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Cluster Mode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5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0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224" name="Google Shape;1224;p55"/>
          <p:cNvSpPr txBox="1"/>
          <p:nvPr>
            <p:ph idx="2" type="body"/>
          </p:nvPr>
        </p:nvSpPr>
        <p:spPr>
          <a:xfrm>
            <a:off x="669925" y="7935913"/>
            <a:ext cx="14313766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18918"/>
              <a:buFont typeface="Arial"/>
              <a:buNone/>
            </a:pPr>
            <a:r>
              <a:rPr lang="en-US" sz="2000"/>
              <a:t>The driver is launched directly within the spark-submit process in client mode, which acts as a client to the cluster.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18918"/>
              <a:buFont typeface="Arial"/>
              <a:buNone/>
            </a:pPr>
            <a:r>
              <a:rPr lang="en-US" sz="2000"/>
              <a:t>The input and output of the application are attached to the console.</a:t>
            </a:r>
            <a:endParaRPr/>
          </a:p>
        </p:txBody>
      </p:sp>
      <p:sp>
        <p:nvSpPr>
          <p:cNvPr id="1225" name="Google Shape;1225;p55"/>
          <p:cNvSpPr txBox="1"/>
          <p:nvPr>
            <p:ph idx="7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The Spark driver runs on the host from where the job is submitted. Which mode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is being referred to?</a:t>
            </a:r>
            <a:endParaRPr/>
          </a:p>
        </p:txBody>
      </p:sp>
      <p:sp>
        <p:nvSpPr>
          <p:cNvPr id="1226" name="Google Shape;1226;p55"/>
          <p:cNvSpPr txBox="1"/>
          <p:nvPr>
            <p:ph idx="8" type="body"/>
          </p:nvPr>
        </p:nvSpPr>
        <p:spPr>
          <a:xfrm>
            <a:off x="156210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227" name="Google Shape;1227;p55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Standalone Mode</a:t>
            </a:r>
            <a:endParaRPr/>
          </a:p>
        </p:txBody>
      </p:sp>
      <p:sp>
        <p:nvSpPr>
          <p:cNvPr id="1228" name="Google Shape;1228;p55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Mesos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55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Cluster Mode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55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Client Mode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6"/>
          <p:cNvSpPr txBox="1"/>
          <p:nvPr>
            <p:ph idx="5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Which of the following are the supported Cluster Managers?</a:t>
            </a:r>
            <a:endParaRPr sz="2200"/>
          </a:p>
        </p:txBody>
      </p:sp>
      <p:sp>
        <p:nvSpPr>
          <p:cNvPr id="1236" name="Google Shape;1236;p56"/>
          <p:cNvSpPr txBox="1"/>
          <p:nvPr>
            <p:ph idx="6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237" name="Google Shape;1237;p56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Standalone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56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All of the above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56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Hadoop Yarn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56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Apache Mesos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7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000"/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246" name="Google Shape;1246;p57"/>
          <p:cNvSpPr txBox="1"/>
          <p:nvPr>
            <p:ph idx="2" type="body"/>
          </p:nvPr>
        </p:nvSpPr>
        <p:spPr>
          <a:xfrm>
            <a:off x="669925" y="7935913"/>
            <a:ext cx="14313766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000"/>
              <a:t>Standalone, Apache Mesos, and Hadoop Yarn are all supported Cluster Managers.</a:t>
            </a:r>
            <a:endParaRPr/>
          </a:p>
        </p:txBody>
      </p:sp>
      <p:sp>
        <p:nvSpPr>
          <p:cNvPr id="1247" name="Google Shape;1247;p57"/>
          <p:cNvSpPr txBox="1"/>
          <p:nvPr>
            <p:ph idx="7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Which of the following are the supported Cluster Managers?</a:t>
            </a:r>
            <a:endParaRPr sz="2200"/>
          </a:p>
        </p:txBody>
      </p:sp>
      <p:sp>
        <p:nvSpPr>
          <p:cNvPr id="1248" name="Google Shape;1248;p57"/>
          <p:cNvSpPr txBox="1"/>
          <p:nvPr>
            <p:ph idx="8" type="body"/>
          </p:nvPr>
        </p:nvSpPr>
        <p:spPr>
          <a:xfrm>
            <a:off x="156210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249" name="Google Shape;1249;p57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Standalone</a:t>
            </a:r>
            <a:endParaRPr/>
          </a:p>
        </p:txBody>
      </p:sp>
      <p:sp>
        <p:nvSpPr>
          <p:cNvPr id="1250" name="Google Shape;1250;p57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Hadoop Yarn</a:t>
            </a:r>
            <a:endParaRPr/>
          </a:p>
        </p:txBody>
      </p:sp>
      <p:sp>
        <p:nvSpPr>
          <p:cNvPr id="1251" name="Google Shape;1251;p57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Apache Mesos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57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All of the above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8"/>
          <p:cNvSpPr txBox="1"/>
          <p:nvPr>
            <p:ph idx="5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Assume you want to run a Spark job on your production server to collect data from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all bike stations with more than 10 vehicles at any given moment. This job will be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sent to YARN via:</a:t>
            </a:r>
            <a:endParaRPr/>
          </a:p>
        </p:txBody>
      </p:sp>
      <p:sp>
        <p:nvSpPr>
          <p:cNvPr id="1258" name="Google Shape;1258;p58"/>
          <p:cNvSpPr txBox="1"/>
          <p:nvPr>
            <p:ph idx="6" type="body"/>
          </p:nvPr>
        </p:nvSpPr>
        <p:spPr>
          <a:xfrm>
            <a:off x="156239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1259" name="Google Shape;1259;p58"/>
          <p:cNvSpPr txBox="1"/>
          <p:nvPr>
            <p:ph idx="3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Jar file using spark-submit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58"/>
          <p:cNvSpPr txBox="1"/>
          <p:nvPr>
            <p:ph idx="2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SparkR way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58"/>
          <p:cNvSpPr txBox="1"/>
          <p:nvPr>
            <p:ph idx="4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Executable file via spark-shell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58"/>
          <p:cNvSpPr txBox="1"/>
          <p:nvPr>
            <p:ph idx="1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Spark-shell console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9"/>
          <p:cNvSpPr txBox="1"/>
          <p:nvPr>
            <p:ph idx="1" type="body"/>
          </p:nvPr>
        </p:nvSpPr>
        <p:spPr>
          <a:xfrm>
            <a:off x="3251201" y="7277661"/>
            <a:ext cx="8834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24F93"/>
              </a:buClr>
              <a:buSzPts val="2000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268" name="Google Shape;1268;p59"/>
          <p:cNvSpPr txBox="1"/>
          <p:nvPr>
            <p:ph idx="2" type="body"/>
          </p:nvPr>
        </p:nvSpPr>
        <p:spPr>
          <a:xfrm>
            <a:off x="669924" y="7935913"/>
            <a:ext cx="14937221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000"/>
              <a:t>The spark-submit script in Spark's bin directory is used to launch applications on a cluster. It can use all the Spark’s      supported cluster managers through a uniform interface so each application need not be configured individually.</a:t>
            </a:r>
            <a:endParaRPr/>
          </a:p>
        </p:txBody>
      </p:sp>
      <p:sp>
        <p:nvSpPr>
          <p:cNvPr id="1269" name="Google Shape;1269;p59"/>
          <p:cNvSpPr txBox="1"/>
          <p:nvPr>
            <p:ph idx="7" type="body"/>
          </p:nvPr>
        </p:nvSpPr>
        <p:spPr>
          <a:xfrm>
            <a:off x="2967015" y="580287"/>
            <a:ext cx="12401573" cy="144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Assume you want to run a Spark job on your production server to collect data from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all bike stations with more than 10 vehicles at any given moment. This job will be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sent to YARN via:</a:t>
            </a:r>
            <a:endParaRPr/>
          </a:p>
        </p:txBody>
      </p:sp>
      <p:sp>
        <p:nvSpPr>
          <p:cNvPr id="1270" name="Google Shape;1270;p59"/>
          <p:cNvSpPr txBox="1"/>
          <p:nvPr>
            <p:ph idx="8" type="body"/>
          </p:nvPr>
        </p:nvSpPr>
        <p:spPr>
          <a:xfrm>
            <a:off x="1562100" y="1193800"/>
            <a:ext cx="1135063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1271" name="Google Shape;1271;p59"/>
          <p:cNvSpPr txBox="1"/>
          <p:nvPr>
            <p:ph idx="3" type="body"/>
          </p:nvPr>
        </p:nvSpPr>
        <p:spPr>
          <a:xfrm>
            <a:off x="2338682" y="5511422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Executable file via spark-shell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59"/>
          <p:cNvSpPr txBox="1"/>
          <p:nvPr>
            <p:ph idx="4" type="body"/>
          </p:nvPr>
        </p:nvSpPr>
        <p:spPr>
          <a:xfrm>
            <a:off x="2334566" y="4568181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Jar file using spark-submit</a:t>
            </a:r>
            <a:endParaRPr/>
          </a:p>
        </p:txBody>
      </p:sp>
      <p:sp>
        <p:nvSpPr>
          <p:cNvPr id="1273" name="Google Shape;1273;p59"/>
          <p:cNvSpPr txBox="1"/>
          <p:nvPr>
            <p:ph idx="5" type="body"/>
          </p:nvPr>
        </p:nvSpPr>
        <p:spPr>
          <a:xfrm>
            <a:off x="2334566" y="3629064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SparkR way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59"/>
          <p:cNvSpPr txBox="1"/>
          <p:nvPr>
            <p:ph idx="6" type="body"/>
          </p:nvPr>
        </p:nvSpPr>
        <p:spPr>
          <a:xfrm>
            <a:off x="2330450" y="2698180"/>
            <a:ext cx="11250613" cy="836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b="0" i="0" lang="en-US" sz="2000" u="none" cap="none" strike="noStrike">
                <a:latin typeface="Open Sans"/>
                <a:ea typeface="Open Sans"/>
                <a:cs typeface="Open Sans"/>
                <a:sym typeface="Open Sans"/>
              </a:rPr>
              <a:t>Spark-shell console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0"/>
          <p:cNvSpPr txBox="1"/>
          <p:nvPr>
            <p:ph idx="1" type="body"/>
          </p:nvPr>
        </p:nvSpPr>
        <p:spPr>
          <a:xfrm>
            <a:off x="0" y="4234070"/>
            <a:ext cx="16256000" cy="67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Components of a Spark Project</a:t>
            </a:r>
            <a:endParaRPr/>
          </a:p>
        </p:txBody>
      </p:sp>
      <p:sp>
        <p:nvSpPr>
          <p:cNvPr id="265" name="Google Shape;265;p6"/>
          <p:cNvSpPr/>
          <p:nvPr/>
        </p:nvSpPr>
        <p:spPr>
          <a:xfrm>
            <a:off x="5021288" y="1870057"/>
            <a:ext cx="9761511" cy="2188926"/>
          </a:xfrm>
          <a:prstGeom prst="homePlate">
            <a:avLst>
              <a:gd fmla="val 28655" name="adj"/>
            </a:avLst>
          </a:prstGeom>
          <a:solidFill>
            <a:srgbClr val="DDEAF6"/>
          </a:solidFill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6650" lIns="714275" spcFirstLastPara="1" rIns="660925" wrap="square" tIns="266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6" name="Google Shape;266;p6"/>
          <p:cNvSpPr/>
          <p:nvPr/>
        </p:nvSpPr>
        <p:spPr>
          <a:xfrm>
            <a:off x="2286627" y="1870057"/>
            <a:ext cx="2923737" cy="2188926"/>
          </a:xfrm>
          <a:prstGeom prst="roundRect">
            <a:avLst>
              <a:gd fmla="val 8328" name="adj"/>
            </a:avLst>
          </a:prstGeom>
          <a:solidFill>
            <a:srgbClr val="63A0D7"/>
          </a:solidFill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Spark Core and RDDs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 txBox="1"/>
          <p:nvPr/>
        </p:nvSpPr>
        <p:spPr>
          <a:xfrm>
            <a:off x="5260774" y="2156624"/>
            <a:ext cx="9002980" cy="1615786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provides basic I/O, distributed task dispatching, and scheduling as the foundation.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RDDs can be created by applying coarse-grained transformations or referencing external datasets.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5210364" y="5281428"/>
            <a:ext cx="9572435" cy="2188926"/>
          </a:xfrm>
          <a:prstGeom prst="homePlate">
            <a:avLst>
              <a:gd fmla="val 28655" name="adj"/>
            </a:avLst>
          </a:prstGeom>
          <a:solidFill>
            <a:srgbClr val="F7CAAC">
              <a:alpha val="23529"/>
            </a:srgbClr>
          </a:solidFill>
          <a:ln cap="flat" cmpd="sng" w="1270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6650" lIns="714275" spcFirstLastPara="1" rIns="660925" wrap="square" tIns="266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9" name="Google Shape;269;p6"/>
          <p:cNvSpPr/>
          <p:nvPr/>
        </p:nvSpPr>
        <p:spPr>
          <a:xfrm>
            <a:off x="2364998" y="5249383"/>
            <a:ext cx="3080482" cy="2220971"/>
          </a:xfrm>
          <a:prstGeom prst="roundRect">
            <a:avLst>
              <a:gd fmla="val 9233" name="adj"/>
            </a:avLst>
          </a:prstGeom>
          <a:solidFill>
            <a:srgbClr val="ED7E3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Spark SQL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5445480" y="5567995"/>
            <a:ext cx="9485640" cy="1615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 a component lying on the top of Spark Core, it introduces SchemaRDD, which can be manipulated.</a:t>
            </a:r>
            <a:endParaRPr b="0" i="0" sz="18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It supports SQL with ODBC/JDBC server and command-line interfaces.</a:t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6"/>
          <p:cNvSpPr/>
          <p:nvPr/>
        </p:nvSpPr>
        <p:spPr>
          <a:xfrm>
            <a:off x="4711700" y="816324"/>
            <a:ext cx="683625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Components of a Spark Project</a:t>
            </a:r>
            <a:endParaRPr/>
          </a:p>
        </p:txBody>
      </p:sp>
      <p:sp>
        <p:nvSpPr>
          <p:cNvPr id="277" name="Google Shape;277;p7"/>
          <p:cNvSpPr/>
          <p:nvPr/>
        </p:nvSpPr>
        <p:spPr>
          <a:xfrm>
            <a:off x="5021288" y="1870057"/>
            <a:ext cx="9761511" cy="2188926"/>
          </a:xfrm>
          <a:prstGeom prst="homePlate">
            <a:avLst>
              <a:gd fmla="val 28655" name="adj"/>
            </a:avLst>
          </a:prstGeom>
          <a:solidFill>
            <a:srgbClr val="DDEAF6"/>
          </a:solidFill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6650" lIns="714275" spcFirstLastPara="1" rIns="660925" wrap="square" tIns="266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2286627" y="1870057"/>
            <a:ext cx="2923737" cy="2188926"/>
          </a:xfrm>
          <a:prstGeom prst="roundRect">
            <a:avLst>
              <a:gd fmla="val 8923" name="adj"/>
            </a:avLst>
          </a:prstGeom>
          <a:solidFill>
            <a:srgbClr val="63A0D7"/>
          </a:solidFill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Spark Streaming</a:t>
            </a:r>
            <a:endParaRPr b="1" i="0" sz="2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5260774" y="2241262"/>
            <a:ext cx="9002980" cy="144650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leverages the fast-scheduling capability of Spark Core.</a:t>
            </a:r>
            <a:endParaRPr b="0" i="0" sz="24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ingests data in small batches and performs RDD transformations on them. </a:t>
            </a:r>
            <a:endParaRPr b="0" i="1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5210364" y="5281428"/>
            <a:ext cx="9572435" cy="2188926"/>
          </a:xfrm>
          <a:prstGeom prst="homePlate">
            <a:avLst>
              <a:gd fmla="val 28655" name="adj"/>
            </a:avLst>
          </a:prstGeom>
          <a:solidFill>
            <a:srgbClr val="F7CAAC">
              <a:alpha val="23529"/>
            </a:srgbClr>
          </a:solidFill>
          <a:ln cap="flat" cmpd="sng" w="1270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6650" lIns="714275" spcFirstLastPara="1" rIns="660925" wrap="square" tIns="266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1" name="Google Shape;281;p7"/>
          <p:cNvSpPr/>
          <p:nvPr/>
        </p:nvSpPr>
        <p:spPr>
          <a:xfrm>
            <a:off x="2364998" y="5281429"/>
            <a:ext cx="3080482" cy="2188926"/>
          </a:xfrm>
          <a:prstGeom prst="roundRect">
            <a:avLst>
              <a:gd fmla="val 7732" name="adj"/>
            </a:avLst>
          </a:prstGeom>
          <a:solidFill>
            <a:srgbClr val="ED7E3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MLlib</a:t>
            </a:r>
            <a:endParaRPr/>
          </a:p>
        </p:txBody>
      </p:sp>
      <p:sp>
        <p:nvSpPr>
          <p:cNvPr id="282" name="Google Shape;282;p7"/>
          <p:cNvSpPr txBox="1"/>
          <p:nvPr/>
        </p:nvSpPr>
        <p:spPr>
          <a:xfrm>
            <a:off x="5445480" y="5567995"/>
            <a:ext cx="8689620" cy="1615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a distributed machine learning framework built on top of Spark.</a:t>
            </a:r>
            <a:endParaRPr b="0" i="0" sz="24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nine times faster than the Hadoop disk-based version of Apache Mahout.</a:t>
            </a:r>
            <a:endParaRPr b="0" i="0" sz="24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7"/>
          <p:cNvSpPr/>
          <p:nvPr/>
        </p:nvSpPr>
        <p:spPr>
          <a:xfrm>
            <a:off x="4711700" y="816324"/>
            <a:ext cx="683625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b="1" lang="en-US"/>
              <a:t>Components of a Spark Project</a:t>
            </a:r>
            <a:endParaRPr/>
          </a:p>
        </p:txBody>
      </p:sp>
      <p:sp>
        <p:nvSpPr>
          <p:cNvPr id="289" name="Google Shape;289;p8"/>
          <p:cNvSpPr/>
          <p:nvPr/>
        </p:nvSpPr>
        <p:spPr>
          <a:xfrm>
            <a:off x="5021288" y="1870057"/>
            <a:ext cx="9761511" cy="2188926"/>
          </a:xfrm>
          <a:prstGeom prst="homePlate">
            <a:avLst>
              <a:gd fmla="val 28655" name="adj"/>
            </a:avLst>
          </a:prstGeom>
          <a:solidFill>
            <a:srgbClr val="DDEAF6"/>
          </a:solidFill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6650" lIns="714275" spcFirstLastPara="1" rIns="660925" wrap="square" tIns="266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2286627" y="1870057"/>
            <a:ext cx="2923737" cy="2188926"/>
          </a:xfrm>
          <a:prstGeom prst="roundRect">
            <a:avLst>
              <a:gd fmla="val 6541" name="adj"/>
            </a:avLst>
          </a:prstGeom>
          <a:solidFill>
            <a:srgbClr val="63A0D7"/>
          </a:solidFill>
          <a:ln cap="flat" cmpd="sng" w="12700">
            <a:solidFill>
              <a:srgbClr val="9CC2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GraphX</a:t>
            </a:r>
            <a:endParaRPr/>
          </a:p>
        </p:txBody>
      </p:sp>
      <p:sp>
        <p:nvSpPr>
          <p:cNvPr id="291" name="Google Shape;291;p8"/>
          <p:cNvSpPr txBox="1"/>
          <p:nvPr/>
        </p:nvSpPr>
        <p:spPr>
          <a:xfrm>
            <a:off x="5260774" y="2071985"/>
            <a:ext cx="9002980" cy="178506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a distributed graph processing framework built on top of Spark.</a:t>
            </a:r>
            <a:endParaRPr b="0" i="0" sz="24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provides an API and an optimized runtime for the Pregel abstraction.</a:t>
            </a:r>
            <a:endParaRPr b="0" i="1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5210364" y="5281428"/>
            <a:ext cx="9572435" cy="2188926"/>
          </a:xfrm>
          <a:prstGeom prst="homePlate">
            <a:avLst>
              <a:gd fmla="val 28655" name="adj"/>
            </a:avLst>
          </a:prstGeom>
          <a:solidFill>
            <a:srgbClr val="F7CAAC">
              <a:alpha val="23529"/>
            </a:srgbClr>
          </a:solidFill>
          <a:ln cap="flat" cmpd="sng" w="1270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6650" lIns="714275" spcFirstLastPara="1" rIns="660925" wrap="square" tIns="266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2364998" y="5281429"/>
            <a:ext cx="3080482" cy="2188926"/>
          </a:xfrm>
          <a:prstGeom prst="roundRect">
            <a:avLst>
              <a:gd fmla="val 10710" name="adj"/>
            </a:avLst>
          </a:prstGeom>
          <a:solidFill>
            <a:srgbClr val="ED7E3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SparkR</a:t>
            </a:r>
            <a:endParaRPr/>
          </a:p>
        </p:txBody>
      </p:sp>
      <p:sp>
        <p:nvSpPr>
          <p:cNvPr id="294" name="Google Shape;294;p8"/>
          <p:cNvSpPr txBox="1"/>
          <p:nvPr/>
        </p:nvSpPr>
        <p:spPr>
          <a:xfrm>
            <a:off x="5445480" y="5415646"/>
            <a:ext cx="9485640" cy="1920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provides a simple interface for using Apache Spark from R.</a:t>
            </a:r>
            <a:endParaRPr b="0" i="0" sz="24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5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provides a distributed data frame implementation for huge datasets.</a:t>
            </a:r>
            <a:endParaRPr b="0" i="0" sz="24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t/>
            </a:r>
            <a:endParaRPr b="0" i="0" sz="22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supports operations like selection, filtering, and aggregation.</a:t>
            </a:r>
            <a:endParaRPr b="0" i="0" sz="24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4711700" y="816324"/>
            <a:ext cx="6836251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"/>
          <p:cNvSpPr txBox="1"/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lang="en-US"/>
              <a:t>Category of Spark Components</a:t>
            </a:r>
            <a:endParaRPr/>
          </a:p>
        </p:txBody>
      </p:sp>
      <p:sp>
        <p:nvSpPr>
          <p:cNvPr id="301" name="Google Shape;301;p9"/>
          <p:cNvSpPr/>
          <p:nvPr/>
        </p:nvSpPr>
        <p:spPr>
          <a:xfrm>
            <a:off x="2028726" y="2189469"/>
            <a:ext cx="2417956" cy="914400"/>
          </a:xfrm>
          <a:prstGeom prst="roundRect">
            <a:avLst>
              <a:gd fmla="val 16667" name="adj"/>
            </a:avLst>
          </a:prstGeom>
          <a:solidFill>
            <a:srgbClr val="B76D2B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PROGRAMMING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2028726" y="3408669"/>
            <a:ext cx="2417956" cy="914400"/>
          </a:xfrm>
          <a:prstGeom prst="roundRect">
            <a:avLst>
              <a:gd fmla="val 16667" name="adj"/>
            </a:avLst>
          </a:prstGeom>
          <a:solidFill>
            <a:srgbClr val="DF9C07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LIBRARY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2028726" y="4602469"/>
            <a:ext cx="2417956" cy="914400"/>
          </a:xfrm>
          <a:prstGeom prst="roundRect">
            <a:avLst>
              <a:gd fmla="val 16667" name="adj"/>
            </a:avLst>
          </a:prstGeom>
          <a:solidFill>
            <a:srgbClr val="90A414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ENGINE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2028726" y="5847069"/>
            <a:ext cx="2417956" cy="914400"/>
          </a:xfrm>
          <a:prstGeom prst="roundRect">
            <a:avLst>
              <a:gd fmla="val 16667" name="adj"/>
            </a:avLst>
          </a:prstGeom>
          <a:solidFill>
            <a:srgbClr val="1CA5AC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MANAGEMENT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9"/>
          <p:cNvSpPr/>
          <p:nvPr/>
        </p:nvSpPr>
        <p:spPr>
          <a:xfrm>
            <a:off x="2028726" y="7096749"/>
            <a:ext cx="2417956" cy="914400"/>
          </a:xfrm>
          <a:prstGeom prst="roundRect">
            <a:avLst>
              <a:gd fmla="val 16667" name="adj"/>
            </a:avLst>
          </a:prstGeom>
          <a:solidFill>
            <a:srgbClr val="088BC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9"/>
          <p:cNvSpPr/>
          <p:nvPr/>
        </p:nvSpPr>
        <p:spPr>
          <a:xfrm>
            <a:off x="5131589" y="4627869"/>
            <a:ext cx="8613648" cy="91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0A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Core 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9"/>
          <p:cNvSpPr/>
          <p:nvPr/>
        </p:nvSpPr>
        <p:spPr>
          <a:xfrm>
            <a:off x="5131589" y="3420861"/>
            <a:ext cx="1749552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DF9C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SQL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9"/>
          <p:cNvSpPr/>
          <p:nvPr/>
        </p:nvSpPr>
        <p:spPr>
          <a:xfrm>
            <a:off x="7466867" y="3420861"/>
            <a:ext cx="1749552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DF9C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Streaming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9"/>
          <p:cNvSpPr/>
          <p:nvPr/>
        </p:nvSpPr>
        <p:spPr>
          <a:xfrm>
            <a:off x="9802144" y="3420861"/>
            <a:ext cx="1749552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DF9C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MLLib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9"/>
          <p:cNvSpPr/>
          <p:nvPr/>
        </p:nvSpPr>
        <p:spPr>
          <a:xfrm>
            <a:off x="11995685" y="3408669"/>
            <a:ext cx="1749552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DF9C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GraphX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9"/>
          <p:cNvSpPr/>
          <p:nvPr/>
        </p:nvSpPr>
        <p:spPr>
          <a:xfrm>
            <a:off x="5131589" y="2189103"/>
            <a:ext cx="1749552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B76D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Scala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9"/>
          <p:cNvSpPr/>
          <p:nvPr/>
        </p:nvSpPr>
        <p:spPr>
          <a:xfrm>
            <a:off x="7466867" y="2213853"/>
            <a:ext cx="1749552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B76D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Java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9802144" y="2201479"/>
            <a:ext cx="1749552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B76D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9"/>
          <p:cNvSpPr/>
          <p:nvPr/>
        </p:nvSpPr>
        <p:spPr>
          <a:xfrm>
            <a:off x="11995685" y="2213853"/>
            <a:ext cx="1749552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B76D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9"/>
          <p:cNvSpPr/>
          <p:nvPr/>
        </p:nvSpPr>
        <p:spPr>
          <a:xfrm>
            <a:off x="5131589" y="5847069"/>
            <a:ext cx="1749552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1CA5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YARN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9"/>
          <p:cNvSpPr/>
          <p:nvPr/>
        </p:nvSpPr>
        <p:spPr>
          <a:xfrm>
            <a:off x="7466867" y="5827616"/>
            <a:ext cx="1749552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1CA5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Spark Standalone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9"/>
          <p:cNvSpPr/>
          <p:nvPr/>
        </p:nvSpPr>
        <p:spPr>
          <a:xfrm>
            <a:off x="9802144" y="5827616"/>
            <a:ext cx="1749552" cy="91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1CA5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Apache Mesos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9"/>
          <p:cNvSpPr/>
          <p:nvPr/>
        </p:nvSpPr>
        <p:spPr>
          <a:xfrm>
            <a:off x="5131589" y="7096749"/>
            <a:ext cx="1749552" cy="914400"/>
          </a:xfrm>
          <a:prstGeom prst="flowChartMagneticDisk">
            <a:avLst/>
          </a:prstGeom>
          <a:solidFill>
            <a:schemeClr val="lt1"/>
          </a:solidFill>
          <a:ln cap="flat" cmpd="sng" w="19050">
            <a:solidFill>
              <a:srgbClr val="088B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Local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9"/>
          <p:cNvSpPr/>
          <p:nvPr/>
        </p:nvSpPr>
        <p:spPr>
          <a:xfrm>
            <a:off x="7466867" y="7066636"/>
            <a:ext cx="1749552" cy="914400"/>
          </a:xfrm>
          <a:prstGeom prst="flowChartMagneticDisk">
            <a:avLst/>
          </a:prstGeom>
          <a:solidFill>
            <a:schemeClr val="lt1"/>
          </a:solidFill>
          <a:ln cap="flat" cmpd="sng" w="19050">
            <a:solidFill>
              <a:srgbClr val="088B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HDFS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9802144" y="7071095"/>
            <a:ext cx="1749552" cy="914400"/>
          </a:xfrm>
          <a:prstGeom prst="flowChartMagneticDisk">
            <a:avLst/>
          </a:prstGeom>
          <a:solidFill>
            <a:schemeClr val="lt1"/>
          </a:solidFill>
          <a:ln cap="flat" cmpd="sng" w="19050">
            <a:solidFill>
              <a:srgbClr val="088B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NoSQL DBs</a:t>
            </a:r>
            <a:endParaRPr b="0" i="0" sz="20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4699000" y="816324"/>
            <a:ext cx="6866017" cy="381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25000">
                <a:srgbClr val="3645A9"/>
              </a:gs>
              <a:gs pos="50000">
                <a:srgbClr val="3645A9"/>
              </a:gs>
              <a:gs pos="75000">
                <a:srgbClr val="3645A9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3_LVC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2023-05-19T12:36:11Z</dcterms:created>
  <dc:creator>Alok Parashar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B652525E-EED5-4C91-8592-5DBEF40DB197</vt:lpwstr>
  </property>
  <property fmtid="{D5CDD505-2E9C-101B-9397-08002B2CF9AE}" pid="3" name="ArticulatePath">
    <vt:lpwstr>https://simplilearnsolution-my.sharepoint.com/personal/pistorage_simplilearn_com/Documents/Simplilearn Project Backup/Templates/01_Simplilearn Templates/LVC/2023_LVC/AIML_DS_LVC_Template_2023</vt:lpwstr>
  </property>
</Properties>
</file>